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media/image8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3" r:id="rId1"/>
  </p:sldMasterIdLst>
  <p:notesMasterIdLst>
    <p:notesMasterId r:id="rId3"/>
  </p:notesMasterIdLst>
  <p:handoutMasterIdLst>
    <p:handoutMasterId r:id="rId4"/>
  </p:handoutMasterIdLst>
  <p:sldIdLst>
    <p:sldId id="258" r:id="rId2"/>
  </p:sldIdLst>
  <p:sldSz cx="30240288" cy="42840275"/>
  <p:notesSz cx="14198600" cy="20104100"/>
  <p:defaultTextStyle>
    <a:defPPr>
      <a:defRPr lang="fr-FR"/>
    </a:defPPr>
    <a:lvl1pPr marL="0" algn="l" defTabSz="1947897" rtl="0" eaLnBrk="1" latinLnBrk="0" hangingPunct="1">
      <a:defRPr sz="3835" kern="1200">
        <a:solidFill>
          <a:schemeClr val="tx1"/>
        </a:solidFill>
        <a:latin typeface="+mn-lt"/>
        <a:ea typeface="+mn-ea"/>
        <a:cs typeface="+mn-cs"/>
      </a:defRPr>
    </a:lvl1pPr>
    <a:lvl2pPr marL="973948" algn="l" defTabSz="1947897" rtl="0" eaLnBrk="1" latinLnBrk="0" hangingPunct="1">
      <a:defRPr sz="3835" kern="1200">
        <a:solidFill>
          <a:schemeClr val="tx1"/>
        </a:solidFill>
        <a:latin typeface="+mn-lt"/>
        <a:ea typeface="+mn-ea"/>
        <a:cs typeface="+mn-cs"/>
      </a:defRPr>
    </a:lvl2pPr>
    <a:lvl3pPr marL="1947897" algn="l" defTabSz="1947897" rtl="0" eaLnBrk="1" latinLnBrk="0" hangingPunct="1">
      <a:defRPr sz="3835" kern="1200">
        <a:solidFill>
          <a:schemeClr val="tx1"/>
        </a:solidFill>
        <a:latin typeface="+mn-lt"/>
        <a:ea typeface="+mn-ea"/>
        <a:cs typeface="+mn-cs"/>
      </a:defRPr>
    </a:lvl3pPr>
    <a:lvl4pPr marL="2921845" algn="l" defTabSz="1947897" rtl="0" eaLnBrk="1" latinLnBrk="0" hangingPunct="1">
      <a:defRPr sz="3835" kern="1200">
        <a:solidFill>
          <a:schemeClr val="tx1"/>
        </a:solidFill>
        <a:latin typeface="+mn-lt"/>
        <a:ea typeface="+mn-ea"/>
        <a:cs typeface="+mn-cs"/>
      </a:defRPr>
    </a:lvl4pPr>
    <a:lvl5pPr marL="3895794" algn="l" defTabSz="1947897" rtl="0" eaLnBrk="1" latinLnBrk="0" hangingPunct="1">
      <a:defRPr sz="3835" kern="1200">
        <a:solidFill>
          <a:schemeClr val="tx1"/>
        </a:solidFill>
        <a:latin typeface="+mn-lt"/>
        <a:ea typeface="+mn-ea"/>
        <a:cs typeface="+mn-cs"/>
      </a:defRPr>
    </a:lvl5pPr>
    <a:lvl6pPr marL="4869742" algn="l" defTabSz="1947897" rtl="0" eaLnBrk="1" latinLnBrk="0" hangingPunct="1">
      <a:defRPr sz="3835" kern="1200">
        <a:solidFill>
          <a:schemeClr val="tx1"/>
        </a:solidFill>
        <a:latin typeface="+mn-lt"/>
        <a:ea typeface="+mn-ea"/>
        <a:cs typeface="+mn-cs"/>
      </a:defRPr>
    </a:lvl6pPr>
    <a:lvl7pPr marL="5843691" algn="l" defTabSz="1947897" rtl="0" eaLnBrk="1" latinLnBrk="0" hangingPunct="1">
      <a:defRPr sz="3835" kern="1200">
        <a:solidFill>
          <a:schemeClr val="tx1"/>
        </a:solidFill>
        <a:latin typeface="+mn-lt"/>
        <a:ea typeface="+mn-ea"/>
        <a:cs typeface="+mn-cs"/>
      </a:defRPr>
    </a:lvl7pPr>
    <a:lvl8pPr marL="6817639" algn="l" defTabSz="1947897" rtl="0" eaLnBrk="1" latinLnBrk="0" hangingPunct="1">
      <a:defRPr sz="3835" kern="1200">
        <a:solidFill>
          <a:schemeClr val="tx1"/>
        </a:solidFill>
        <a:latin typeface="+mn-lt"/>
        <a:ea typeface="+mn-ea"/>
        <a:cs typeface="+mn-cs"/>
      </a:defRPr>
    </a:lvl8pPr>
    <a:lvl9pPr marL="7791589" algn="l" defTabSz="1947897" rtl="0" eaLnBrk="1" latinLnBrk="0" hangingPunct="1">
      <a:defRPr sz="383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411" userDrawn="1">
          <p15:clr>
            <a:srgbClr val="A4A3A4"/>
          </p15:clr>
        </p15:guide>
        <p15:guide id="2" pos="6606" userDrawn="1">
          <p15:clr>
            <a:srgbClr val="A4A3A4"/>
          </p15:clr>
        </p15:guide>
        <p15:guide id="3" pos="12511" userDrawn="1">
          <p15:clr>
            <a:srgbClr val="A4A3A4"/>
          </p15:clr>
        </p15:guide>
        <p15:guide id="4" pos="357" userDrawn="1">
          <p15:clr>
            <a:srgbClr val="A4A3A4"/>
          </p15:clr>
        </p15:guide>
        <p15:guide id="5" pos="1125" userDrawn="1">
          <p15:clr>
            <a:srgbClr val="A4A3A4"/>
          </p15:clr>
        </p15:guide>
        <p15:guide id="6" pos="11425" userDrawn="1">
          <p15:clr>
            <a:srgbClr val="A4A3A4"/>
          </p15:clr>
        </p15:guide>
        <p15:guide id="7" pos="17781" userDrawn="1">
          <p15:clr>
            <a:srgbClr val="A4A3A4"/>
          </p15:clr>
        </p15:guide>
        <p15:guide id="8" orient="horz" pos="25380" userDrawn="1">
          <p15:clr>
            <a:srgbClr val="A4A3A4"/>
          </p15:clr>
        </p15:guide>
        <p15:guide id="9" orient="horz" pos="2422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E92"/>
    <a:srgbClr val="4F595D"/>
    <a:srgbClr val="4F4F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32"/>
    <p:restoredTop sz="94752"/>
  </p:normalViewPr>
  <p:slideViewPr>
    <p:cSldViewPr>
      <p:cViewPr>
        <p:scale>
          <a:sx n="13" d="100"/>
          <a:sy n="13" d="100"/>
        </p:scale>
        <p:origin x="2904" y="163"/>
      </p:cViewPr>
      <p:guideLst>
        <p:guide orient="horz" pos="5411"/>
        <p:guide pos="6606"/>
        <p:guide pos="12511"/>
        <p:guide pos="357"/>
        <p:guide pos="1125"/>
        <p:guide pos="11425"/>
        <p:guide pos="17781"/>
        <p:guide orient="horz" pos="25380"/>
        <p:guide orient="horz" pos="24225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9" d="100"/>
          <a:sy n="49" d="100"/>
        </p:scale>
        <p:origin x="4679" y="141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44759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6153150" cy="1008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8042275" y="0"/>
            <a:ext cx="6153150" cy="1008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6583F5-4428-634D-8BBC-88DD3D7A1412}" type="datetimeFigureOut">
              <a:rPr lang="fr-FR" smtClean="0"/>
              <a:t>01/06/2024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705350" y="2513013"/>
            <a:ext cx="4787900" cy="6784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1419225" y="9675813"/>
            <a:ext cx="11360150" cy="79152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19096038"/>
            <a:ext cx="6153150" cy="10080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8042275" y="19096038"/>
            <a:ext cx="6153150" cy="10080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959184-69BB-E542-A327-F9F83EFEDDF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3463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947897" rtl="0" eaLnBrk="1" latinLnBrk="0" hangingPunct="1">
      <a:defRPr sz="2556" kern="1200">
        <a:solidFill>
          <a:schemeClr val="tx1"/>
        </a:solidFill>
        <a:latin typeface="+mn-lt"/>
        <a:ea typeface="+mn-ea"/>
        <a:cs typeface="+mn-cs"/>
      </a:defRPr>
    </a:lvl1pPr>
    <a:lvl2pPr marL="973948" algn="l" defTabSz="1947897" rtl="0" eaLnBrk="1" latinLnBrk="0" hangingPunct="1">
      <a:defRPr sz="2556" kern="1200">
        <a:solidFill>
          <a:schemeClr val="tx1"/>
        </a:solidFill>
        <a:latin typeface="+mn-lt"/>
        <a:ea typeface="+mn-ea"/>
        <a:cs typeface="+mn-cs"/>
      </a:defRPr>
    </a:lvl2pPr>
    <a:lvl3pPr marL="1947897" algn="l" defTabSz="1947897" rtl="0" eaLnBrk="1" latinLnBrk="0" hangingPunct="1">
      <a:defRPr sz="2556" kern="1200">
        <a:solidFill>
          <a:schemeClr val="tx1"/>
        </a:solidFill>
        <a:latin typeface="+mn-lt"/>
        <a:ea typeface="+mn-ea"/>
        <a:cs typeface="+mn-cs"/>
      </a:defRPr>
    </a:lvl3pPr>
    <a:lvl4pPr marL="2921845" algn="l" defTabSz="1947897" rtl="0" eaLnBrk="1" latinLnBrk="0" hangingPunct="1">
      <a:defRPr sz="2556" kern="1200">
        <a:solidFill>
          <a:schemeClr val="tx1"/>
        </a:solidFill>
        <a:latin typeface="+mn-lt"/>
        <a:ea typeface="+mn-ea"/>
        <a:cs typeface="+mn-cs"/>
      </a:defRPr>
    </a:lvl4pPr>
    <a:lvl5pPr marL="3895794" algn="l" defTabSz="1947897" rtl="0" eaLnBrk="1" latinLnBrk="0" hangingPunct="1">
      <a:defRPr sz="2556" kern="1200">
        <a:solidFill>
          <a:schemeClr val="tx1"/>
        </a:solidFill>
        <a:latin typeface="+mn-lt"/>
        <a:ea typeface="+mn-ea"/>
        <a:cs typeface="+mn-cs"/>
      </a:defRPr>
    </a:lvl5pPr>
    <a:lvl6pPr marL="4869742" algn="l" defTabSz="1947897" rtl="0" eaLnBrk="1" latinLnBrk="0" hangingPunct="1">
      <a:defRPr sz="2556" kern="1200">
        <a:solidFill>
          <a:schemeClr val="tx1"/>
        </a:solidFill>
        <a:latin typeface="+mn-lt"/>
        <a:ea typeface="+mn-ea"/>
        <a:cs typeface="+mn-cs"/>
      </a:defRPr>
    </a:lvl6pPr>
    <a:lvl7pPr marL="5843691" algn="l" defTabSz="1947897" rtl="0" eaLnBrk="1" latinLnBrk="0" hangingPunct="1">
      <a:defRPr sz="2556" kern="1200">
        <a:solidFill>
          <a:schemeClr val="tx1"/>
        </a:solidFill>
        <a:latin typeface="+mn-lt"/>
        <a:ea typeface="+mn-ea"/>
        <a:cs typeface="+mn-cs"/>
      </a:defRPr>
    </a:lvl7pPr>
    <a:lvl8pPr marL="6817639" algn="l" defTabSz="1947897" rtl="0" eaLnBrk="1" latinLnBrk="0" hangingPunct="1">
      <a:defRPr sz="2556" kern="1200">
        <a:solidFill>
          <a:schemeClr val="tx1"/>
        </a:solidFill>
        <a:latin typeface="+mn-lt"/>
        <a:ea typeface="+mn-ea"/>
        <a:cs typeface="+mn-cs"/>
      </a:defRPr>
    </a:lvl8pPr>
    <a:lvl9pPr marL="7791589" algn="l" defTabSz="1947897" rtl="0" eaLnBrk="1" latinLnBrk="0" hangingPunct="1">
      <a:defRPr sz="255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959184-69BB-E542-A327-F9F83EFEDDF6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999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5C2B379A-12A0-4EC1-9346-87E5E9690295}"/>
              </a:ext>
            </a:extLst>
          </p:cNvPr>
          <p:cNvSpPr/>
          <p:nvPr userDrawn="1"/>
        </p:nvSpPr>
        <p:spPr>
          <a:xfrm>
            <a:off x="15677046" y="5164301"/>
            <a:ext cx="1800121" cy="2332306"/>
          </a:xfrm>
          <a:custGeom>
            <a:avLst/>
            <a:gdLst>
              <a:gd name="connsiteX0" fmla="*/ 0 w 1469334"/>
              <a:gd name="connsiteY0" fmla="*/ 0 h 1649228"/>
              <a:gd name="connsiteX1" fmla="*/ 1469334 w 1469334"/>
              <a:gd name="connsiteY1" fmla="*/ 0 h 1649228"/>
              <a:gd name="connsiteX2" fmla="*/ 1469334 w 1469334"/>
              <a:gd name="connsiteY2" fmla="*/ 1649228 h 1649228"/>
              <a:gd name="connsiteX3" fmla="*/ 0 w 1469334"/>
              <a:gd name="connsiteY3" fmla="*/ 1649228 h 1649228"/>
              <a:gd name="connsiteX4" fmla="*/ 0 w 1469334"/>
              <a:gd name="connsiteY4" fmla="*/ 0 h 1649228"/>
              <a:gd name="connsiteX0" fmla="*/ 1144694 w 1469334"/>
              <a:gd name="connsiteY0" fmla="*/ 6773 h 1649228"/>
              <a:gd name="connsiteX1" fmla="*/ 1469334 w 1469334"/>
              <a:gd name="connsiteY1" fmla="*/ 0 h 1649228"/>
              <a:gd name="connsiteX2" fmla="*/ 1469334 w 1469334"/>
              <a:gd name="connsiteY2" fmla="*/ 1649228 h 1649228"/>
              <a:gd name="connsiteX3" fmla="*/ 0 w 1469334"/>
              <a:gd name="connsiteY3" fmla="*/ 1649228 h 1649228"/>
              <a:gd name="connsiteX4" fmla="*/ 1144694 w 1469334"/>
              <a:gd name="connsiteY4" fmla="*/ 6773 h 1649228"/>
              <a:gd name="connsiteX0" fmla="*/ 1144694 w 1469334"/>
              <a:gd name="connsiteY0" fmla="*/ 0 h 1642455"/>
              <a:gd name="connsiteX1" fmla="*/ 1272908 w 1469334"/>
              <a:gd name="connsiteY1" fmla="*/ 0 h 1642455"/>
              <a:gd name="connsiteX2" fmla="*/ 1469334 w 1469334"/>
              <a:gd name="connsiteY2" fmla="*/ 1642455 h 1642455"/>
              <a:gd name="connsiteX3" fmla="*/ 0 w 1469334"/>
              <a:gd name="connsiteY3" fmla="*/ 1642455 h 1642455"/>
              <a:gd name="connsiteX4" fmla="*/ 1144694 w 1469334"/>
              <a:gd name="connsiteY4" fmla="*/ 0 h 1642455"/>
              <a:gd name="connsiteX0" fmla="*/ 1144694 w 1272908"/>
              <a:gd name="connsiteY0" fmla="*/ 0 h 1649229"/>
              <a:gd name="connsiteX1" fmla="*/ 1272908 w 1272908"/>
              <a:gd name="connsiteY1" fmla="*/ 0 h 1649229"/>
              <a:gd name="connsiteX2" fmla="*/ 121441 w 1272908"/>
              <a:gd name="connsiteY2" fmla="*/ 1649229 h 1649229"/>
              <a:gd name="connsiteX3" fmla="*/ 0 w 1272908"/>
              <a:gd name="connsiteY3" fmla="*/ 1642455 h 1649229"/>
              <a:gd name="connsiteX4" fmla="*/ 1144694 w 1272908"/>
              <a:gd name="connsiteY4" fmla="*/ 0 h 1649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2908" h="1649229">
                <a:moveTo>
                  <a:pt x="1144694" y="0"/>
                </a:moveTo>
                <a:lnTo>
                  <a:pt x="1272908" y="0"/>
                </a:lnTo>
                <a:lnTo>
                  <a:pt x="121441" y="1649229"/>
                </a:lnTo>
                <a:lnTo>
                  <a:pt x="0" y="1642455"/>
                </a:lnTo>
                <a:lnTo>
                  <a:pt x="1144694" y="0"/>
                </a:lnTo>
                <a:close/>
              </a:path>
            </a:pathLst>
          </a:custGeom>
          <a:solidFill>
            <a:srgbClr val="004E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5423" b="1" dirty="0"/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0C44B693-AFA9-49E9-9D08-F4F1025E088D}"/>
              </a:ext>
            </a:extLst>
          </p:cNvPr>
          <p:cNvGrpSpPr/>
          <p:nvPr userDrawn="1"/>
        </p:nvGrpSpPr>
        <p:grpSpPr>
          <a:xfrm>
            <a:off x="4528344" y="41203882"/>
            <a:ext cx="4730514" cy="1243702"/>
            <a:chOff x="13891712" y="28805423"/>
            <a:chExt cx="3440624" cy="904577"/>
          </a:xfrm>
        </p:grpSpPr>
        <p:pic>
          <p:nvPicPr>
            <p:cNvPr id="6" name="object 3">
              <a:extLst>
                <a:ext uri="{FF2B5EF4-FFF2-40B4-BE49-F238E27FC236}">
                  <a16:creationId xmlns:a16="http://schemas.microsoft.com/office/drawing/2014/main" id="{0346472F-1000-4A75-872B-F1348BA9ACFA}"/>
                </a:ext>
              </a:extLst>
            </p:cNvPr>
            <p:cNvPicPr/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13891712" y="28805423"/>
              <a:ext cx="1351666" cy="904577"/>
            </a:xfrm>
            <a:prstGeom prst="rect">
              <a:avLst/>
            </a:prstGeom>
          </p:spPr>
        </p:pic>
        <p:pic>
          <p:nvPicPr>
            <p:cNvPr id="7" name="object 4">
              <a:extLst>
                <a:ext uri="{FF2B5EF4-FFF2-40B4-BE49-F238E27FC236}">
                  <a16:creationId xmlns:a16="http://schemas.microsoft.com/office/drawing/2014/main" id="{681DABF9-AA53-4116-9605-F387546A2889}"/>
                </a:ext>
              </a:extLst>
            </p:cNvPr>
            <p:cNvPicPr/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15414224" y="28875047"/>
              <a:ext cx="765329" cy="765329"/>
            </a:xfrm>
            <a:prstGeom prst="rect">
              <a:avLst/>
            </a:prstGeom>
          </p:spPr>
        </p:pic>
        <p:pic>
          <p:nvPicPr>
            <p:cNvPr id="8" name="object 5">
              <a:extLst>
                <a:ext uri="{FF2B5EF4-FFF2-40B4-BE49-F238E27FC236}">
                  <a16:creationId xmlns:a16="http://schemas.microsoft.com/office/drawing/2014/main" id="{AF80BFC7-5B2A-47F0-83F9-61063724209E}"/>
                </a:ext>
              </a:extLst>
            </p:cNvPr>
            <p:cNvPicPr/>
            <p:nvPr userDrawn="1"/>
          </p:nvPicPr>
          <p:blipFill>
            <a:blip r:embed="rId4" cstate="print"/>
            <a:stretch>
              <a:fillRect/>
            </a:stretch>
          </p:blipFill>
          <p:spPr>
            <a:xfrm>
              <a:off x="16458585" y="28906936"/>
              <a:ext cx="873751" cy="701552"/>
            </a:xfrm>
            <a:prstGeom prst="rect">
              <a:avLst/>
            </a:prstGeom>
          </p:spPr>
        </p:pic>
      </p:grpSp>
      <p:sp>
        <p:nvSpPr>
          <p:cNvPr id="9" name="Rectangle 2">
            <a:extLst>
              <a:ext uri="{FF2B5EF4-FFF2-40B4-BE49-F238E27FC236}">
                <a16:creationId xmlns:a16="http://schemas.microsoft.com/office/drawing/2014/main" id="{2FB44B3B-F658-4D79-817D-02E9F892C6AF}"/>
              </a:ext>
            </a:extLst>
          </p:cNvPr>
          <p:cNvSpPr/>
          <p:nvPr userDrawn="1"/>
        </p:nvSpPr>
        <p:spPr>
          <a:xfrm>
            <a:off x="2943208" y="40493744"/>
            <a:ext cx="1800121" cy="2332306"/>
          </a:xfrm>
          <a:custGeom>
            <a:avLst/>
            <a:gdLst>
              <a:gd name="connsiteX0" fmla="*/ 0 w 1469334"/>
              <a:gd name="connsiteY0" fmla="*/ 0 h 1649228"/>
              <a:gd name="connsiteX1" fmla="*/ 1469334 w 1469334"/>
              <a:gd name="connsiteY1" fmla="*/ 0 h 1649228"/>
              <a:gd name="connsiteX2" fmla="*/ 1469334 w 1469334"/>
              <a:gd name="connsiteY2" fmla="*/ 1649228 h 1649228"/>
              <a:gd name="connsiteX3" fmla="*/ 0 w 1469334"/>
              <a:gd name="connsiteY3" fmla="*/ 1649228 h 1649228"/>
              <a:gd name="connsiteX4" fmla="*/ 0 w 1469334"/>
              <a:gd name="connsiteY4" fmla="*/ 0 h 1649228"/>
              <a:gd name="connsiteX0" fmla="*/ 1144694 w 1469334"/>
              <a:gd name="connsiteY0" fmla="*/ 6773 h 1649228"/>
              <a:gd name="connsiteX1" fmla="*/ 1469334 w 1469334"/>
              <a:gd name="connsiteY1" fmla="*/ 0 h 1649228"/>
              <a:gd name="connsiteX2" fmla="*/ 1469334 w 1469334"/>
              <a:gd name="connsiteY2" fmla="*/ 1649228 h 1649228"/>
              <a:gd name="connsiteX3" fmla="*/ 0 w 1469334"/>
              <a:gd name="connsiteY3" fmla="*/ 1649228 h 1649228"/>
              <a:gd name="connsiteX4" fmla="*/ 1144694 w 1469334"/>
              <a:gd name="connsiteY4" fmla="*/ 6773 h 1649228"/>
              <a:gd name="connsiteX0" fmla="*/ 1144694 w 1469334"/>
              <a:gd name="connsiteY0" fmla="*/ 0 h 1642455"/>
              <a:gd name="connsiteX1" fmla="*/ 1272908 w 1469334"/>
              <a:gd name="connsiteY1" fmla="*/ 0 h 1642455"/>
              <a:gd name="connsiteX2" fmla="*/ 1469334 w 1469334"/>
              <a:gd name="connsiteY2" fmla="*/ 1642455 h 1642455"/>
              <a:gd name="connsiteX3" fmla="*/ 0 w 1469334"/>
              <a:gd name="connsiteY3" fmla="*/ 1642455 h 1642455"/>
              <a:gd name="connsiteX4" fmla="*/ 1144694 w 1469334"/>
              <a:gd name="connsiteY4" fmla="*/ 0 h 1642455"/>
              <a:gd name="connsiteX0" fmla="*/ 1144694 w 1272908"/>
              <a:gd name="connsiteY0" fmla="*/ 0 h 1649229"/>
              <a:gd name="connsiteX1" fmla="*/ 1272908 w 1272908"/>
              <a:gd name="connsiteY1" fmla="*/ 0 h 1649229"/>
              <a:gd name="connsiteX2" fmla="*/ 121441 w 1272908"/>
              <a:gd name="connsiteY2" fmla="*/ 1649229 h 1649229"/>
              <a:gd name="connsiteX3" fmla="*/ 0 w 1272908"/>
              <a:gd name="connsiteY3" fmla="*/ 1642455 h 1649229"/>
              <a:gd name="connsiteX4" fmla="*/ 1144694 w 1272908"/>
              <a:gd name="connsiteY4" fmla="*/ 0 h 1649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2908" h="1649229">
                <a:moveTo>
                  <a:pt x="1144694" y="0"/>
                </a:moveTo>
                <a:lnTo>
                  <a:pt x="1272908" y="0"/>
                </a:lnTo>
                <a:lnTo>
                  <a:pt x="121441" y="1649229"/>
                </a:lnTo>
                <a:lnTo>
                  <a:pt x="0" y="1642455"/>
                </a:lnTo>
                <a:lnTo>
                  <a:pt x="1144694" y="0"/>
                </a:lnTo>
                <a:close/>
              </a:path>
            </a:pathLst>
          </a:custGeom>
          <a:solidFill>
            <a:srgbClr val="004E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5423" b="1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9568C45C-8D74-4D02-9E28-FC34F7BF9C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223"/>
          <a:stretch/>
        </p:blipFill>
        <p:spPr>
          <a:xfrm>
            <a:off x="-2" y="-24200"/>
            <a:ext cx="25603700" cy="6126313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77ADB384-9133-4507-AA3E-96E30AA4CF2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4397884" y="2945264"/>
            <a:ext cx="4362447" cy="3180366"/>
          </a:xfrm>
          <a:prstGeom prst="rect">
            <a:avLst/>
          </a:prstGeom>
        </p:spPr>
      </p:pic>
      <p:sp>
        <p:nvSpPr>
          <p:cNvPr id="44" name="Espace réservé du texte 43">
            <a:extLst>
              <a:ext uri="{FF2B5EF4-FFF2-40B4-BE49-F238E27FC236}">
                <a16:creationId xmlns:a16="http://schemas.microsoft.com/office/drawing/2014/main" id="{743E1DE3-849A-4C5D-AF73-EC903E31EF7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80343" y="258853"/>
            <a:ext cx="21106495" cy="3706221"/>
          </a:xfrm>
          <a:prstGeom prst="rect">
            <a:avLst/>
          </a:prstGeom>
        </p:spPr>
        <p:txBody>
          <a:bodyPr/>
          <a:lstStyle>
            <a:lvl1pPr>
              <a:defRPr lang="fr-FR" sz="10182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lang="fr-FR" sz="10182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fr-FR" sz="10182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defRPr lang="fr-FR" sz="10182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defRPr lang="fr-FR" sz="10182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 dirty="0" err="1"/>
              <a:t>Conference</a:t>
            </a:r>
            <a:r>
              <a:rPr lang="fr-FR" dirty="0"/>
              <a:t> </a:t>
            </a:r>
            <a:r>
              <a:rPr lang="fr-FR" dirty="0" err="1"/>
              <a:t>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 </a:t>
            </a:r>
            <a:r>
              <a:rPr lang="fr-FR" dirty="0" err="1"/>
              <a:t>consectetu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.</a:t>
            </a:r>
          </a:p>
          <a:p>
            <a:pPr lvl="0"/>
            <a:endParaRPr lang="fr-FR" dirty="0"/>
          </a:p>
        </p:txBody>
      </p:sp>
      <p:sp>
        <p:nvSpPr>
          <p:cNvPr id="46" name="Espace réservé du texte 45">
            <a:extLst>
              <a:ext uri="{FF2B5EF4-FFF2-40B4-BE49-F238E27FC236}">
                <a16:creationId xmlns:a16="http://schemas.microsoft.com/office/drawing/2014/main" id="{27D2CBA9-BC67-4252-9D82-1CB397B95A6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13596" y="4156217"/>
            <a:ext cx="21074147" cy="949012"/>
          </a:xfrm>
          <a:prstGeom prst="rect">
            <a:avLst/>
          </a:prstGeom>
        </p:spPr>
        <p:txBody>
          <a:bodyPr/>
          <a:lstStyle>
            <a:lvl1pPr>
              <a:defRPr lang="fr-FR" sz="495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r-FR" dirty="0"/>
              <a:t>Lorem </a:t>
            </a:r>
            <a:r>
              <a:rPr lang="fr-FR" dirty="0" err="1"/>
              <a:t>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 </a:t>
            </a:r>
            <a:r>
              <a:rPr lang="fr-FR" dirty="0" err="1"/>
              <a:t>consectetuer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 </a:t>
            </a:r>
            <a:r>
              <a:rPr lang="fr-FR" dirty="0" err="1"/>
              <a:t>sed</a:t>
            </a:r>
            <a:r>
              <a:rPr lang="fr-FR" dirty="0"/>
              <a:t> diam.</a:t>
            </a:r>
          </a:p>
        </p:txBody>
      </p:sp>
      <p:sp>
        <p:nvSpPr>
          <p:cNvPr id="47" name="Espace réservé du texte 45">
            <a:extLst>
              <a:ext uri="{FF2B5EF4-FFF2-40B4-BE49-F238E27FC236}">
                <a16:creationId xmlns:a16="http://schemas.microsoft.com/office/drawing/2014/main" id="{D8D324F2-8646-45BB-B5D0-ED8D9650CB6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12692" y="4918770"/>
            <a:ext cx="21074147" cy="949012"/>
          </a:xfrm>
          <a:prstGeom prst="rect">
            <a:avLst/>
          </a:prstGeom>
        </p:spPr>
        <p:txBody>
          <a:bodyPr/>
          <a:lstStyle>
            <a:lvl1pPr>
              <a:defRPr lang="fr-FR" sz="495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r-FR" dirty="0"/>
              <a:t>Lorem </a:t>
            </a:r>
            <a:r>
              <a:rPr lang="fr-FR" dirty="0" err="1"/>
              <a:t>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 </a:t>
            </a:r>
            <a:r>
              <a:rPr lang="fr-FR" dirty="0" err="1"/>
              <a:t>consectetuer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 </a:t>
            </a:r>
            <a:r>
              <a:rPr lang="fr-FR" dirty="0" err="1"/>
              <a:t>sed</a:t>
            </a:r>
            <a:r>
              <a:rPr lang="fr-FR" dirty="0"/>
              <a:t> diam.</a:t>
            </a:r>
          </a:p>
        </p:txBody>
      </p:sp>
      <p:sp>
        <p:nvSpPr>
          <p:cNvPr id="49" name="Espace réservé du texte 48">
            <a:extLst>
              <a:ext uri="{FF2B5EF4-FFF2-40B4-BE49-F238E27FC236}">
                <a16:creationId xmlns:a16="http://schemas.microsoft.com/office/drawing/2014/main" id="{CA554D21-B196-47E0-B29E-1142287A59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0343" y="6783387"/>
            <a:ext cx="11322050" cy="920750"/>
          </a:xfrm>
          <a:prstGeom prst="rect">
            <a:avLst/>
          </a:prstGeom>
        </p:spPr>
        <p:txBody>
          <a:bodyPr/>
          <a:lstStyle>
            <a:lvl1pPr marL="514350" indent="-514350">
              <a:buFont typeface="+mj-lt"/>
              <a:buAutoNum type="arabicPeriod"/>
              <a:defRPr lang="fr-FR" sz="2828" kern="1200" dirty="0" smtClean="0">
                <a:solidFill>
                  <a:srgbClr val="4F595D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r-FR" dirty="0"/>
              <a:t>Lorem </a:t>
            </a:r>
            <a:r>
              <a:rPr lang="fr-FR" dirty="0" err="1"/>
              <a:t>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 </a:t>
            </a:r>
            <a:r>
              <a:rPr lang="fr-FR" dirty="0" err="1"/>
              <a:t>consectetuer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 </a:t>
            </a:r>
            <a:r>
              <a:rPr lang="fr-FR" dirty="0" err="1"/>
              <a:t>sed</a:t>
            </a:r>
            <a:r>
              <a:rPr lang="fr-FR" dirty="0"/>
              <a:t> diam.</a:t>
            </a:r>
          </a:p>
          <a:p>
            <a:pPr lvl="0"/>
            <a:r>
              <a:rPr lang="fr-FR" dirty="0"/>
              <a:t>Lorem </a:t>
            </a:r>
            <a:r>
              <a:rPr lang="fr-FR" dirty="0" err="1"/>
              <a:t>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 </a:t>
            </a:r>
            <a:r>
              <a:rPr lang="fr-FR" dirty="0" err="1"/>
              <a:t>consectetuer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 </a:t>
            </a:r>
            <a:r>
              <a:rPr lang="fr-FR" dirty="0" err="1"/>
              <a:t>sed</a:t>
            </a:r>
            <a:r>
              <a:rPr lang="fr-FR" dirty="0"/>
              <a:t> diam.</a:t>
            </a:r>
          </a:p>
        </p:txBody>
      </p:sp>
      <p:sp>
        <p:nvSpPr>
          <p:cNvPr id="51" name="Espace réservé du texte 50">
            <a:extLst>
              <a:ext uri="{FF2B5EF4-FFF2-40B4-BE49-F238E27FC236}">
                <a16:creationId xmlns:a16="http://schemas.microsoft.com/office/drawing/2014/main" id="{978231E4-8F0B-49F7-B35B-922E3B44BCB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545933" y="6820594"/>
            <a:ext cx="12180779" cy="1100138"/>
          </a:xfrm>
          <a:prstGeom prst="rect">
            <a:avLst/>
          </a:prstGeom>
        </p:spPr>
        <p:txBody>
          <a:bodyPr/>
          <a:lstStyle>
            <a:lvl1pPr>
              <a:defRPr lang="fr-FR" sz="2828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r-FR" dirty="0"/>
              <a:t>mail@g2elab.grenoble-inp.fr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EEC7AEA-6398-4184-BEB3-C543EC961AD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21907" y="8584294"/>
            <a:ext cx="24334033" cy="4768850"/>
          </a:xfrm>
          <a:prstGeom prst="rect">
            <a:avLst/>
          </a:prstGeom>
        </p:spPr>
        <p:txBody>
          <a:bodyPr/>
          <a:lstStyle>
            <a:lvl1pPr>
              <a:defRPr lang="fr-FR" sz="8731" b="0" kern="1200" dirty="0" smtClean="0">
                <a:solidFill>
                  <a:srgbClr val="004E92"/>
                </a:solidFill>
                <a:latin typeface="+mj-lt"/>
                <a:ea typeface="+mn-ea"/>
                <a:cs typeface="Arial"/>
              </a:defRPr>
            </a:lvl1pPr>
          </a:lstStyle>
          <a:p>
            <a:pPr lvl="0"/>
            <a:r>
              <a:rPr lang="fr-FR" dirty="0"/>
              <a:t>Introduction objectives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 </a:t>
            </a:r>
            <a:r>
              <a:rPr lang="fr-FR" dirty="0" err="1"/>
              <a:t>sed</a:t>
            </a:r>
            <a:r>
              <a:rPr lang="fr-FR" dirty="0"/>
              <a:t> diam </a:t>
            </a:r>
            <a:r>
              <a:rPr lang="fr-FR" dirty="0" err="1"/>
              <a:t>nonummy</a:t>
            </a:r>
            <a:r>
              <a:rPr lang="fr-FR" dirty="0"/>
              <a:t> </a:t>
            </a:r>
            <a:r>
              <a:rPr lang="fr-FR" dirty="0" err="1"/>
              <a:t>nibh</a:t>
            </a:r>
            <a:r>
              <a:rPr lang="fr-FR" dirty="0"/>
              <a:t> </a:t>
            </a:r>
            <a:r>
              <a:rPr lang="fr-FR" dirty="0" err="1"/>
              <a:t>euismod</a:t>
            </a:r>
            <a:r>
              <a:rPr lang="fr-FR" dirty="0"/>
              <a:t>  </a:t>
            </a:r>
            <a:r>
              <a:rPr lang="fr-FR" dirty="0" err="1"/>
              <a:t>tincidunt</a:t>
            </a:r>
            <a:r>
              <a:rPr lang="fr-FR" dirty="0"/>
              <a:t> ut </a:t>
            </a:r>
            <a:r>
              <a:rPr lang="fr-FR" dirty="0" err="1"/>
              <a:t>laoreet</a:t>
            </a:r>
            <a:r>
              <a:rPr lang="fr-FR" dirty="0"/>
              <a:t> </a:t>
            </a:r>
            <a:r>
              <a:rPr lang="fr-FR" dirty="0" err="1"/>
              <a:t>dolore</a:t>
            </a:r>
            <a:r>
              <a:rPr lang="fr-FR" dirty="0"/>
              <a:t> magna </a:t>
            </a:r>
            <a:r>
              <a:rPr lang="fr-FR" dirty="0" err="1"/>
              <a:t>aliquam</a:t>
            </a:r>
            <a:r>
              <a:rPr lang="fr-FR" dirty="0"/>
              <a:t> erat  </a:t>
            </a:r>
            <a:r>
              <a:rPr lang="fr-FR" dirty="0" err="1"/>
              <a:t>volutpat</a:t>
            </a:r>
            <a:r>
              <a:rPr lang="fr-FR" dirty="0"/>
              <a:t>.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50715327-4527-40F6-8E25-36D72AE0E95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764446" y="14114768"/>
            <a:ext cx="6829425" cy="1165225"/>
          </a:xfrm>
          <a:prstGeom prst="rect">
            <a:avLst/>
          </a:prstGeom>
        </p:spPr>
        <p:txBody>
          <a:bodyPr/>
          <a:lstStyle>
            <a:lvl1pPr>
              <a:defRPr lang="fr-FR" sz="5964" b="1" kern="1200" dirty="0" smtClean="0">
                <a:solidFill>
                  <a:srgbClr val="004E92"/>
                </a:solidFill>
                <a:latin typeface="+mn-lt"/>
                <a:ea typeface="Source Sans Pro" panose="020B0503030403020204" pitchFamily="34" charset="0"/>
                <a:cs typeface="Arial"/>
              </a:defRPr>
            </a:lvl1pPr>
            <a:lvl2pPr>
              <a:defRPr lang="fr-FR" sz="5964" b="1" kern="1200" dirty="0" smtClean="0">
                <a:solidFill>
                  <a:srgbClr val="004E92"/>
                </a:solidFill>
                <a:latin typeface="+mn-lt"/>
                <a:ea typeface="Source Sans Pro" panose="020B0503030403020204" pitchFamily="34" charset="0"/>
                <a:cs typeface="Arial"/>
              </a:defRPr>
            </a:lvl2pPr>
            <a:lvl3pPr>
              <a:defRPr lang="fr-FR" sz="5964" b="1" kern="1200" dirty="0" smtClean="0">
                <a:solidFill>
                  <a:srgbClr val="004E92"/>
                </a:solidFill>
                <a:latin typeface="+mn-lt"/>
                <a:ea typeface="Source Sans Pro" panose="020B0503030403020204" pitchFamily="34" charset="0"/>
                <a:cs typeface="Arial"/>
              </a:defRPr>
            </a:lvl3pPr>
            <a:lvl4pPr>
              <a:defRPr lang="fr-FR" sz="5964" b="1" kern="1200" dirty="0" smtClean="0">
                <a:solidFill>
                  <a:srgbClr val="004E92"/>
                </a:solidFill>
                <a:latin typeface="+mn-lt"/>
                <a:ea typeface="Source Sans Pro" panose="020B0503030403020204" pitchFamily="34" charset="0"/>
                <a:cs typeface="Arial"/>
              </a:defRPr>
            </a:lvl4pPr>
            <a:lvl5pPr>
              <a:defRPr lang="fr-FR" sz="5964" b="1" kern="1200" dirty="0">
                <a:solidFill>
                  <a:srgbClr val="004E92"/>
                </a:solidFill>
                <a:latin typeface="+mn-lt"/>
                <a:ea typeface="Source Sans Pro" panose="020B0503030403020204" pitchFamily="34" charset="0"/>
                <a:cs typeface="Arial"/>
              </a:defRPr>
            </a:lvl5pPr>
          </a:lstStyle>
          <a:p>
            <a:pPr lvl="0"/>
            <a:r>
              <a:rPr lang="fr-FR" dirty="0" err="1"/>
              <a:t>Methodology</a:t>
            </a:r>
            <a:endParaRPr lang="fr-FR" dirty="0"/>
          </a:p>
        </p:txBody>
      </p:sp>
      <p:sp>
        <p:nvSpPr>
          <p:cNvPr id="45" name="Espace réservé du texte 44">
            <a:extLst>
              <a:ext uri="{FF2B5EF4-FFF2-40B4-BE49-F238E27FC236}">
                <a16:creationId xmlns:a16="http://schemas.microsoft.com/office/drawing/2014/main" id="{901DB836-7556-4E37-97B1-BC662D1C173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764446" y="15576550"/>
            <a:ext cx="6879493" cy="8829675"/>
          </a:xfrm>
          <a:prstGeom prst="rect">
            <a:avLst/>
          </a:prstGeom>
        </p:spPr>
        <p:txBody>
          <a:bodyPr/>
          <a:lstStyle>
            <a:lvl1pPr>
              <a:defRPr kumimoji="0" lang="fr-FR" sz="3514" b="0" i="0" u="none" strike="noStrike" kern="1200" cap="none" spc="0" normalizeH="0" baseline="0" dirty="0" smtClean="0">
                <a:ln>
                  <a:noFill/>
                </a:ln>
                <a:solidFill>
                  <a:srgbClr val="4F575D"/>
                </a:solidFill>
                <a:effectLst/>
                <a:uLnTx/>
                <a:uFillTx/>
                <a:latin typeface="+mn-lt"/>
                <a:ea typeface="+mn-ea"/>
                <a:cs typeface="Arial"/>
              </a:defRPr>
            </a:lvl1pPr>
          </a:lstStyle>
          <a:p>
            <a:pPr lvl="0"/>
            <a:r>
              <a:rPr lang="fr-FR" dirty="0" err="1"/>
              <a:t>Autem</a:t>
            </a:r>
            <a:r>
              <a:rPr lang="fr-FR" dirty="0"/>
              <a:t> </a:t>
            </a:r>
            <a:r>
              <a:rPr lang="fr-FR" dirty="0" err="1"/>
              <a:t>vel</a:t>
            </a:r>
            <a:r>
              <a:rPr lang="fr-FR" dirty="0"/>
              <a:t>, </a:t>
            </a:r>
            <a:r>
              <a:rPr lang="fr-FR" dirty="0" err="1"/>
              <a:t>consectetuer</a:t>
            </a:r>
            <a:r>
              <a:rPr lang="fr-FR" dirty="0"/>
              <a:t> </a:t>
            </a:r>
            <a:r>
              <a:rPr lang="fr-FR" dirty="0" err="1"/>
              <a:t>adi</a:t>
            </a:r>
            <a:r>
              <a:rPr lang="fr-FR" dirty="0"/>
              <a:t>-  </a:t>
            </a:r>
            <a:r>
              <a:rPr lang="fr-FR" dirty="0" err="1"/>
              <a:t>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 </a:t>
            </a:r>
            <a:r>
              <a:rPr lang="fr-FR" dirty="0" err="1"/>
              <a:t>sed</a:t>
            </a:r>
            <a:r>
              <a:rPr lang="fr-FR" dirty="0"/>
              <a:t> diam </a:t>
            </a:r>
            <a:r>
              <a:rPr lang="fr-FR" dirty="0" err="1"/>
              <a:t>nonummy</a:t>
            </a:r>
            <a:r>
              <a:rPr lang="fr-FR" dirty="0"/>
              <a:t> </a:t>
            </a:r>
            <a:r>
              <a:rPr lang="fr-FR" dirty="0" err="1"/>
              <a:t>nibh</a:t>
            </a:r>
            <a:r>
              <a:rPr lang="fr-FR" dirty="0"/>
              <a:t/>
            </a:r>
            <a:br>
              <a:rPr lang="fr-FR" dirty="0"/>
            </a:br>
            <a:r>
              <a:rPr lang="fr-FR" dirty="0" err="1"/>
              <a:t>euismod</a:t>
            </a:r>
            <a:r>
              <a:rPr lang="fr-FR" dirty="0"/>
              <a:t> </a:t>
            </a:r>
            <a:r>
              <a:rPr lang="fr-FR" dirty="0" err="1"/>
              <a:t>tincidunt</a:t>
            </a:r>
            <a:r>
              <a:rPr lang="fr-FR" dirty="0"/>
              <a:t> ut </a:t>
            </a:r>
            <a:r>
              <a:rPr lang="fr-FR" dirty="0" err="1"/>
              <a:t>laoreet</a:t>
            </a:r>
            <a:r>
              <a:rPr lang="fr-FR" dirty="0"/>
              <a:t> </a:t>
            </a:r>
            <a:r>
              <a:rPr lang="fr-FR" dirty="0" err="1"/>
              <a:t>dolore</a:t>
            </a:r>
            <a:r>
              <a:rPr lang="fr-FR" dirty="0"/>
              <a:t>  magna </a:t>
            </a:r>
            <a:r>
              <a:rPr lang="fr-FR" dirty="0" err="1"/>
              <a:t>aliquam</a:t>
            </a:r>
            <a:r>
              <a:rPr lang="fr-FR" dirty="0"/>
              <a:t> erat </a:t>
            </a:r>
            <a:r>
              <a:rPr lang="fr-FR" dirty="0" err="1"/>
              <a:t>volutpat</a:t>
            </a:r>
            <a:r>
              <a:rPr lang="fr-FR" dirty="0"/>
              <a:t>. Ut </a:t>
            </a:r>
            <a:r>
              <a:rPr lang="fr-FR" dirty="0" err="1"/>
              <a:t>wisi</a:t>
            </a:r>
            <a:r>
              <a:rPr lang="fr-FR" dirty="0"/>
              <a:t>  </a:t>
            </a:r>
            <a:r>
              <a:rPr lang="fr-FR" dirty="0" err="1"/>
              <a:t>enim</a:t>
            </a:r>
            <a:r>
              <a:rPr lang="fr-FR" dirty="0"/>
              <a:t> ad </a:t>
            </a:r>
            <a:r>
              <a:rPr lang="fr-FR" dirty="0" err="1"/>
              <a:t>minim</a:t>
            </a:r>
            <a:r>
              <a:rPr lang="fr-FR" dirty="0"/>
              <a:t> </a:t>
            </a:r>
            <a:r>
              <a:rPr lang="fr-FR" dirty="0" err="1"/>
              <a:t>veniam</a:t>
            </a:r>
            <a:r>
              <a:rPr lang="fr-FR" dirty="0"/>
              <a:t>, </a:t>
            </a:r>
            <a:r>
              <a:rPr lang="fr-FR" dirty="0" err="1"/>
              <a:t>quis</a:t>
            </a:r>
            <a:r>
              <a:rPr lang="fr-FR" dirty="0"/>
              <a:t> </a:t>
            </a:r>
            <a:r>
              <a:rPr lang="fr-FR" dirty="0" err="1"/>
              <a:t>nostrud</a:t>
            </a:r>
            <a:r>
              <a:rPr lang="fr-FR" dirty="0"/>
              <a:t>  </a:t>
            </a:r>
            <a:r>
              <a:rPr lang="fr-FR" dirty="0" err="1"/>
              <a:t>exerci</a:t>
            </a:r>
            <a:r>
              <a:rPr lang="fr-FR" dirty="0"/>
              <a:t> </a:t>
            </a:r>
            <a:r>
              <a:rPr lang="fr-FR" dirty="0" err="1"/>
              <a:t>tation</a:t>
            </a:r>
            <a:r>
              <a:rPr lang="fr-FR" dirty="0"/>
              <a:t> </a:t>
            </a:r>
            <a:r>
              <a:rPr lang="fr-FR" dirty="0" err="1"/>
              <a:t>ullamcorper</a:t>
            </a:r>
            <a:r>
              <a:rPr lang="fr-FR" dirty="0"/>
              <a:t> </a:t>
            </a:r>
            <a:r>
              <a:rPr lang="fr-FR" dirty="0" err="1"/>
              <a:t>suscipit</a:t>
            </a:r>
            <a:r>
              <a:rPr lang="fr-FR" dirty="0"/>
              <a:t> </a:t>
            </a:r>
            <a:r>
              <a:rPr lang="fr-FR" dirty="0" err="1"/>
              <a:t>lo</a:t>
            </a:r>
            <a:r>
              <a:rPr lang="fr-FR" dirty="0"/>
              <a:t>-  </a:t>
            </a:r>
            <a:r>
              <a:rPr lang="fr-FR" dirty="0" err="1"/>
              <a:t>bortis</a:t>
            </a:r>
            <a:r>
              <a:rPr lang="fr-FR" dirty="0"/>
              <a:t> </a:t>
            </a:r>
            <a:r>
              <a:rPr lang="fr-FR" dirty="0" err="1"/>
              <a:t>nisl</a:t>
            </a:r>
            <a:r>
              <a:rPr lang="fr-FR" dirty="0"/>
              <a:t> ut </a:t>
            </a:r>
            <a:r>
              <a:rPr lang="fr-FR" dirty="0" err="1"/>
              <a:t>aliquip</a:t>
            </a:r>
            <a:r>
              <a:rPr lang="fr-FR" dirty="0"/>
              <a:t> ex </a:t>
            </a:r>
            <a:r>
              <a:rPr lang="fr-FR" dirty="0" err="1"/>
              <a:t>ea</a:t>
            </a:r>
            <a:r>
              <a:rPr lang="fr-FR" dirty="0"/>
              <a:t> commodo  </a:t>
            </a:r>
            <a:r>
              <a:rPr lang="fr-FR" dirty="0" err="1"/>
              <a:t>consequat</a:t>
            </a:r>
            <a:r>
              <a:rPr lang="fr-FR" dirty="0"/>
              <a:t>.</a:t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r>
              <a:rPr lang="fr-FR" dirty="0" err="1"/>
              <a:t>Autem</a:t>
            </a:r>
            <a:r>
              <a:rPr lang="fr-FR" dirty="0"/>
              <a:t> </a:t>
            </a:r>
            <a:r>
              <a:rPr lang="fr-FR" dirty="0" err="1"/>
              <a:t>vel</a:t>
            </a:r>
            <a:r>
              <a:rPr lang="fr-FR" dirty="0"/>
              <a:t>, </a:t>
            </a:r>
            <a:r>
              <a:rPr lang="fr-FR" dirty="0" err="1"/>
              <a:t>consectetuer</a:t>
            </a:r>
            <a:r>
              <a:rPr lang="fr-FR" dirty="0"/>
              <a:t> </a:t>
            </a:r>
            <a:r>
              <a:rPr lang="fr-FR" dirty="0" err="1"/>
              <a:t>adi</a:t>
            </a:r>
            <a:r>
              <a:rPr lang="fr-FR" dirty="0"/>
              <a:t>-  </a:t>
            </a:r>
            <a:r>
              <a:rPr lang="fr-FR" dirty="0" err="1"/>
              <a:t>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 </a:t>
            </a:r>
            <a:r>
              <a:rPr lang="fr-FR" dirty="0" err="1"/>
              <a:t>sed</a:t>
            </a:r>
            <a:r>
              <a:rPr lang="fr-FR" dirty="0"/>
              <a:t> diam </a:t>
            </a:r>
            <a:r>
              <a:rPr lang="fr-FR" dirty="0" err="1"/>
              <a:t>nonummy</a:t>
            </a:r>
            <a:r>
              <a:rPr lang="fr-FR" dirty="0"/>
              <a:t> </a:t>
            </a:r>
            <a:r>
              <a:rPr lang="fr-FR" dirty="0" err="1"/>
              <a:t>nibh</a:t>
            </a:r>
            <a:r>
              <a:rPr lang="fr-FR" dirty="0"/>
              <a:t/>
            </a:r>
            <a:br>
              <a:rPr lang="fr-FR" dirty="0"/>
            </a:br>
            <a:r>
              <a:rPr lang="fr-FR" dirty="0" err="1"/>
              <a:t>euismod</a:t>
            </a:r>
            <a:r>
              <a:rPr lang="fr-FR" dirty="0"/>
              <a:t> </a:t>
            </a:r>
            <a:r>
              <a:rPr lang="fr-FR" dirty="0" err="1"/>
              <a:t>tincidunt</a:t>
            </a:r>
            <a:r>
              <a:rPr lang="fr-FR" dirty="0"/>
              <a:t> ut </a:t>
            </a:r>
            <a:r>
              <a:rPr lang="fr-FR" dirty="0" err="1"/>
              <a:t>laoreet</a:t>
            </a:r>
            <a:r>
              <a:rPr lang="fr-FR" dirty="0"/>
              <a:t> </a:t>
            </a:r>
            <a:r>
              <a:rPr lang="fr-FR" dirty="0" err="1"/>
              <a:t>dolore</a:t>
            </a:r>
            <a:r>
              <a:rPr lang="fr-FR" dirty="0"/>
              <a:t>  magna </a:t>
            </a:r>
            <a:r>
              <a:rPr lang="fr-FR" dirty="0" err="1"/>
              <a:t>aliquam</a:t>
            </a:r>
            <a:r>
              <a:rPr lang="fr-FR" dirty="0"/>
              <a:t> erat </a:t>
            </a:r>
            <a:r>
              <a:rPr lang="fr-FR" dirty="0" err="1"/>
              <a:t>volutpat</a:t>
            </a:r>
            <a:r>
              <a:rPr lang="fr-FR" dirty="0"/>
              <a:t>. Ut </a:t>
            </a:r>
            <a:r>
              <a:rPr lang="fr-FR" dirty="0" err="1"/>
              <a:t>wisi</a:t>
            </a:r>
            <a:r>
              <a:rPr lang="fr-FR" dirty="0"/>
              <a:t>  </a:t>
            </a:r>
            <a:r>
              <a:rPr lang="fr-FR" dirty="0" err="1"/>
              <a:t>enim</a:t>
            </a:r>
            <a:r>
              <a:rPr lang="fr-FR" dirty="0"/>
              <a:t> ad </a:t>
            </a:r>
            <a:r>
              <a:rPr lang="fr-FR" dirty="0" err="1"/>
              <a:t>minim</a:t>
            </a:r>
            <a:r>
              <a:rPr lang="fr-FR" dirty="0"/>
              <a:t> </a:t>
            </a:r>
            <a:r>
              <a:rPr lang="fr-FR" dirty="0" err="1"/>
              <a:t>veniam</a:t>
            </a:r>
            <a:r>
              <a:rPr lang="fr-FR" dirty="0"/>
              <a:t>, </a:t>
            </a:r>
            <a:r>
              <a:rPr lang="fr-FR" dirty="0" err="1"/>
              <a:t>quis</a:t>
            </a:r>
            <a:r>
              <a:rPr lang="fr-FR" dirty="0"/>
              <a:t> </a:t>
            </a:r>
            <a:r>
              <a:rPr lang="fr-FR" dirty="0" err="1"/>
              <a:t>nostrud</a:t>
            </a:r>
            <a:r>
              <a:rPr lang="fr-FR" dirty="0"/>
              <a:t>  </a:t>
            </a:r>
          </a:p>
        </p:txBody>
      </p:sp>
      <p:sp>
        <p:nvSpPr>
          <p:cNvPr id="50" name="Espace réservé du texte 12">
            <a:extLst>
              <a:ext uri="{FF2B5EF4-FFF2-40B4-BE49-F238E27FC236}">
                <a16:creationId xmlns:a16="http://schemas.microsoft.com/office/drawing/2014/main" id="{24983938-A4AE-4B2C-B160-6CEAB6BE6C0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957642" y="14114768"/>
            <a:ext cx="7604118" cy="1212128"/>
          </a:xfrm>
          <a:prstGeom prst="rect">
            <a:avLst/>
          </a:prstGeom>
        </p:spPr>
        <p:txBody>
          <a:bodyPr/>
          <a:lstStyle>
            <a:lvl1pPr>
              <a:defRPr lang="fr-FR" sz="5964" b="1" kern="1200" dirty="0" smtClean="0">
                <a:solidFill>
                  <a:srgbClr val="004E92"/>
                </a:solidFill>
                <a:latin typeface="+mn-lt"/>
                <a:ea typeface="Source Sans Pro" panose="020B0503030403020204" pitchFamily="34" charset="0"/>
                <a:cs typeface="Arial"/>
              </a:defRPr>
            </a:lvl1pPr>
            <a:lvl2pPr>
              <a:defRPr lang="fr-FR" sz="5964" b="1" kern="1200" dirty="0" smtClean="0">
                <a:solidFill>
                  <a:srgbClr val="004E92"/>
                </a:solidFill>
                <a:latin typeface="+mn-lt"/>
                <a:ea typeface="Source Sans Pro" panose="020B0503030403020204" pitchFamily="34" charset="0"/>
                <a:cs typeface="Arial"/>
              </a:defRPr>
            </a:lvl2pPr>
            <a:lvl3pPr>
              <a:defRPr lang="fr-FR" sz="5964" b="1" kern="1200" dirty="0" smtClean="0">
                <a:solidFill>
                  <a:srgbClr val="004E92"/>
                </a:solidFill>
                <a:latin typeface="+mn-lt"/>
                <a:ea typeface="Source Sans Pro" panose="020B0503030403020204" pitchFamily="34" charset="0"/>
                <a:cs typeface="Arial"/>
              </a:defRPr>
            </a:lvl3pPr>
            <a:lvl4pPr>
              <a:defRPr lang="fr-FR" sz="5964" b="1" kern="1200" dirty="0" smtClean="0">
                <a:solidFill>
                  <a:srgbClr val="004E92"/>
                </a:solidFill>
                <a:latin typeface="+mn-lt"/>
                <a:ea typeface="Source Sans Pro" panose="020B0503030403020204" pitchFamily="34" charset="0"/>
                <a:cs typeface="Arial"/>
              </a:defRPr>
            </a:lvl4pPr>
            <a:lvl5pPr>
              <a:defRPr lang="fr-FR" sz="5964" b="1" kern="1200" dirty="0">
                <a:solidFill>
                  <a:srgbClr val="004E92"/>
                </a:solidFill>
                <a:latin typeface="+mn-lt"/>
                <a:ea typeface="Source Sans Pro" panose="020B0503030403020204" pitchFamily="34" charset="0"/>
                <a:cs typeface="Arial"/>
              </a:defRPr>
            </a:lvl5pPr>
          </a:lstStyle>
          <a:p>
            <a:pPr lvl="0"/>
            <a:r>
              <a:rPr lang="fr-FR" dirty="0" err="1"/>
              <a:t>Results</a:t>
            </a:r>
            <a:endParaRPr lang="fr-FR" dirty="0"/>
          </a:p>
        </p:txBody>
      </p:sp>
      <p:sp>
        <p:nvSpPr>
          <p:cNvPr id="54" name="Espace réservé du texte 53">
            <a:extLst>
              <a:ext uri="{FF2B5EF4-FFF2-40B4-BE49-F238E27FC236}">
                <a16:creationId xmlns:a16="http://schemas.microsoft.com/office/drawing/2014/main" id="{B0A687CB-1825-45DA-A5A4-6E4B5216F36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0240224" y="14082712"/>
            <a:ext cx="7577137" cy="9242425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lang="fr-FR" sz="3514" kern="1200" dirty="0" smtClean="0">
                <a:solidFill>
                  <a:srgbClr val="4F575D"/>
                </a:solidFill>
                <a:latin typeface="+mn-lt"/>
                <a:ea typeface="+mn-ea"/>
                <a:cs typeface="Arial"/>
              </a:defRPr>
            </a:lvl1pPr>
          </a:lstStyle>
          <a:p>
            <a:pPr lvl="0"/>
            <a:r>
              <a:rPr lang="fr-FR" dirty="0"/>
              <a:t>Duis </a:t>
            </a:r>
            <a:r>
              <a:rPr lang="fr-FR" dirty="0" err="1"/>
              <a:t>autem</a:t>
            </a:r>
            <a:r>
              <a:rPr lang="fr-FR" dirty="0"/>
              <a:t> </a:t>
            </a:r>
            <a:r>
              <a:rPr lang="fr-FR" dirty="0" err="1"/>
              <a:t>vel</a:t>
            </a:r>
            <a:r>
              <a:rPr lang="fr-FR" dirty="0"/>
              <a:t> </a:t>
            </a:r>
            <a:r>
              <a:rPr lang="fr-FR" dirty="0" err="1"/>
              <a:t>eum</a:t>
            </a:r>
            <a:r>
              <a:rPr lang="fr-FR" dirty="0"/>
              <a:t> </a:t>
            </a:r>
            <a:r>
              <a:rPr lang="fr-FR" dirty="0" err="1"/>
              <a:t>iriure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in </a:t>
            </a:r>
            <a:r>
              <a:rPr lang="fr-FR" dirty="0" err="1"/>
              <a:t>hen</a:t>
            </a:r>
            <a:r>
              <a:rPr lang="fr-FR" dirty="0"/>
              <a:t>-  </a:t>
            </a:r>
            <a:r>
              <a:rPr lang="fr-FR" dirty="0" err="1"/>
              <a:t>drerit</a:t>
            </a:r>
            <a:r>
              <a:rPr lang="fr-FR" dirty="0"/>
              <a:t> in </a:t>
            </a:r>
            <a:r>
              <a:rPr lang="fr-FR" dirty="0" err="1"/>
              <a:t>vulputate</a:t>
            </a:r>
            <a:r>
              <a:rPr lang="fr-FR" dirty="0"/>
              <a:t> </a:t>
            </a:r>
            <a:r>
              <a:rPr lang="fr-FR" dirty="0" err="1"/>
              <a:t>velit</a:t>
            </a:r>
            <a:r>
              <a:rPr lang="fr-FR" dirty="0"/>
              <a:t> esse </a:t>
            </a:r>
            <a:r>
              <a:rPr lang="fr-FR" dirty="0" err="1"/>
              <a:t>molestie</a:t>
            </a:r>
            <a:r>
              <a:rPr lang="fr-FR" dirty="0"/>
              <a:t/>
            </a:r>
            <a:br>
              <a:rPr lang="fr-FR" dirty="0"/>
            </a:br>
            <a:r>
              <a:rPr lang="fr-FR" dirty="0" err="1"/>
              <a:t>consequat</a:t>
            </a:r>
            <a:r>
              <a:rPr lang="fr-FR" dirty="0"/>
              <a:t>, </a:t>
            </a:r>
            <a:r>
              <a:rPr lang="fr-FR" dirty="0" err="1"/>
              <a:t>vel</a:t>
            </a:r>
            <a:r>
              <a:rPr lang="fr-FR" dirty="0"/>
              <a:t> </a:t>
            </a:r>
            <a:r>
              <a:rPr lang="fr-FR" dirty="0" err="1"/>
              <a:t>illum</a:t>
            </a:r>
            <a:r>
              <a:rPr lang="fr-FR" dirty="0"/>
              <a:t> </a:t>
            </a:r>
            <a:r>
              <a:rPr lang="fr-FR" dirty="0" err="1"/>
              <a:t>dolore</a:t>
            </a:r>
            <a:r>
              <a:rPr lang="fr-FR" dirty="0"/>
              <a:t> eu </a:t>
            </a:r>
            <a:r>
              <a:rPr lang="fr-FR" dirty="0" err="1"/>
              <a:t>feugiat</a:t>
            </a:r>
            <a:r>
              <a:rPr lang="fr-FR" dirty="0"/>
              <a:t/>
            </a:r>
            <a:br>
              <a:rPr lang="fr-FR" dirty="0"/>
            </a:br>
            <a:r>
              <a:rPr lang="fr-FR" dirty="0" err="1"/>
              <a:t>nulla</a:t>
            </a:r>
            <a:r>
              <a:rPr lang="fr-FR" dirty="0"/>
              <a:t> </a:t>
            </a:r>
            <a:r>
              <a:rPr lang="fr-FR" dirty="0" err="1"/>
              <a:t>facilisis</a:t>
            </a:r>
            <a:r>
              <a:rPr lang="fr-FR" dirty="0"/>
              <a:t> at </a:t>
            </a:r>
            <a:r>
              <a:rPr lang="fr-FR" dirty="0" err="1"/>
              <a:t>vero</a:t>
            </a:r>
            <a:r>
              <a:rPr lang="fr-FR" dirty="0"/>
              <a:t> </a:t>
            </a:r>
            <a:r>
              <a:rPr lang="fr-FR" dirty="0" err="1"/>
              <a:t>eros</a:t>
            </a:r>
            <a:r>
              <a:rPr lang="fr-FR" dirty="0"/>
              <a:t> et </a:t>
            </a:r>
            <a:r>
              <a:rPr lang="fr-FR" dirty="0" err="1"/>
              <a:t>accumsan</a:t>
            </a:r>
            <a:r>
              <a:rPr lang="fr-FR" dirty="0"/>
              <a:t> et  </a:t>
            </a:r>
            <a:r>
              <a:rPr lang="fr-FR" dirty="0" err="1"/>
              <a:t>iusto</a:t>
            </a:r>
            <a:r>
              <a:rPr lang="fr-FR" dirty="0"/>
              <a:t> </a:t>
            </a:r>
            <a:r>
              <a:rPr lang="fr-FR" dirty="0" err="1"/>
              <a:t>odio</a:t>
            </a:r>
            <a:r>
              <a:rPr lang="fr-FR" dirty="0"/>
              <a:t> </a:t>
            </a:r>
            <a:r>
              <a:rPr lang="fr-FR" dirty="0" err="1"/>
              <a:t>dignissim</a:t>
            </a:r>
            <a:r>
              <a:rPr lang="fr-FR" dirty="0"/>
              <a:t> qui </a:t>
            </a:r>
            <a:r>
              <a:rPr lang="fr-FR" dirty="0" err="1"/>
              <a:t>blandit</a:t>
            </a:r>
            <a:r>
              <a:rPr lang="fr-FR" dirty="0"/>
              <a:t> </a:t>
            </a:r>
            <a:r>
              <a:rPr lang="fr-FR" dirty="0" err="1"/>
              <a:t>praesent</a:t>
            </a:r>
            <a:r>
              <a:rPr lang="fr-FR" dirty="0"/>
              <a:t>  </a:t>
            </a:r>
            <a:r>
              <a:rPr lang="fr-FR" dirty="0" err="1"/>
              <a:t>luptatum</a:t>
            </a:r>
            <a:r>
              <a:rPr lang="fr-FR" dirty="0"/>
              <a:t> </a:t>
            </a:r>
            <a:r>
              <a:rPr lang="fr-FR" dirty="0" err="1"/>
              <a:t>zzril</a:t>
            </a:r>
            <a:r>
              <a:rPr lang="fr-FR" dirty="0"/>
              <a:t> </a:t>
            </a:r>
            <a:r>
              <a:rPr lang="fr-FR" dirty="0" err="1"/>
              <a:t>delenit</a:t>
            </a:r>
            <a:r>
              <a:rPr lang="fr-FR" dirty="0"/>
              <a:t> </a:t>
            </a:r>
            <a:r>
              <a:rPr lang="fr-FR" dirty="0" err="1"/>
              <a:t>augue</a:t>
            </a:r>
            <a:r>
              <a:rPr lang="fr-FR" dirty="0"/>
              <a:t> duis </a:t>
            </a:r>
            <a:r>
              <a:rPr lang="fr-FR" dirty="0" err="1"/>
              <a:t>dolore</a:t>
            </a:r>
            <a:r>
              <a:rPr lang="fr-FR" dirty="0"/>
              <a:t>  te </a:t>
            </a:r>
            <a:r>
              <a:rPr lang="fr-FR" dirty="0" err="1"/>
              <a:t>feugait</a:t>
            </a:r>
            <a:r>
              <a:rPr lang="fr-FR" dirty="0"/>
              <a:t> </a:t>
            </a:r>
            <a:r>
              <a:rPr lang="fr-FR" dirty="0" err="1"/>
              <a:t>nulla</a:t>
            </a:r>
            <a:r>
              <a:rPr lang="fr-FR" dirty="0"/>
              <a:t> </a:t>
            </a:r>
            <a:r>
              <a:rPr lang="fr-FR" dirty="0" err="1"/>
              <a:t>facilisi</a:t>
            </a:r>
            <a:r>
              <a:rPr lang="fr-FR" dirty="0"/>
              <a:t>.</a:t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r>
              <a:rPr lang="fr-FR" dirty="0" err="1"/>
              <a:t>accumsan</a:t>
            </a:r>
            <a:r>
              <a:rPr lang="fr-FR" dirty="0"/>
              <a:t> et </a:t>
            </a:r>
            <a:r>
              <a:rPr lang="fr-FR" dirty="0" err="1"/>
              <a:t>iusto</a:t>
            </a:r>
            <a:r>
              <a:rPr lang="fr-FR" dirty="0"/>
              <a:t> </a:t>
            </a:r>
            <a:r>
              <a:rPr lang="fr-FR" dirty="0" err="1"/>
              <a:t>odio</a:t>
            </a:r>
            <a:r>
              <a:rPr lang="fr-FR" dirty="0"/>
              <a:t> </a:t>
            </a:r>
            <a:r>
              <a:rPr lang="fr-FR" dirty="0" err="1"/>
              <a:t>dignissim</a:t>
            </a:r>
            <a:r>
              <a:rPr lang="fr-FR" dirty="0"/>
              <a:t> qui  </a:t>
            </a:r>
            <a:r>
              <a:rPr lang="fr-FR" dirty="0" err="1"/>
              <a:t>blandit</a:t>
            </a:r>
            <a:r>
              <a:rPr lang="fr-FR" dirty="0"/>
              <a:t> </a:t>
            </a:r>
            <a:r>
              <a:rPr lang="fr-FR" dirty="0" err="1"/>
              <a:t>praesent</a:t>
            </a:r>
            <a:r>
              <a:rPr lang="fr-FR" dirty="0"/>
              <a:t> </a:t>
            </a:r>
            <a:r>
              <a:rPr lang="fr-FR" dirty="0" err="1"/>
              <a:t>luptatum</a:t>
            </a:r>
            <a:r>
              <a:rPr lang="fr-FR" dirty="0"/>
              <a:t> </a:t>
            </a:r>
            <a:r>
              <a:rPr lang="fr-FR" dirty="0" err="1"/>
              <a:t>zzril</a:t>
            </a:r>
            <a:r>
              <a:rPr lang="fr-FR" dirty="0"/>
              <a:t> </a:t>
            </a:r>
            <a:br>
              <a:rPr lang="fr-FR" dirty="0"/>
            </a:br>
            <a:r>
              <a:rPr lang="fr-FR" dirty="0" err="1"/>
              <a:t>delenit</a:t>
            </a:r>
            <a:r>
              <a:rPr lang="fr-FR" dirty="0"/>
              <a:t>  </a:t>
            </a:r>
            <a:r>
              <a:rPr lang="fr-FR" dirty="0" err="1"/>
              <a:t>augue</a:t>
            </a:r>
            <a:r>
              <a:rPr lang="fr-FR" dirty="0"/>
              <a:t> duis </a:t>
            </a:r>
            <a:r>
              <a:rPr lang="fr-FR" dirty="0" err="1"/>
              <a:t>dolore</a:t>
            </a:r>
            <a:r>
              <a:rPr lang="fr-FR" dirty="0"/>
              <a:t> te </a:t>
            </a:r>
            <a:r>
              <a:rPr lang="fr-FR" dirty="0" err="1"/>
              <a:t>feugait</a:t>
            </a:r>
            <a:r>
              <a:rPr lang="fr-FR" dirty="0"/>
              <a:t> </a:t>
            </a:r>
            <a:r>
              <a:rPr lang="fr-FR" dirty="0" err="1"/>
              <a:t>nulla</a:t>
            </a:r>
            <a:r>
              <a:rPr lang="fr-FR" dirty="0"/>
              <a:t> </a:t>
            </a:r>
            <a:r>
              <a:rPr lang="fr-FR" dirty="0" err="1"/>
              <a:t>facilisi</a:t>
            </a:r>
            <a:r>
              <a:rPr lang="fr-FR" dirty="0"/>
              <a:t>.  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endParaRPr lang="fr-FR" dirty="0"/>
          </a:p>
        </p:txBody>
      </p:sp>
      <p:sp>
        <p:nvSpPr>
          <p:cNvPr id="56" name="Espace réservé du texte 55">
            <a:extLst>
              <a:ext uri="{FF2B5EF4-FFF2-40B4-BE49-F238E27FC236}">
                <a16:creationId xmlns:a16="http://schemas.microsoft.com/office/drawing/2014/main" id="{E1E34BD8-8D2A-4737-9A44-887A0CA3A4F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957642" y="15576550"/>
            <a:ext cx="7604118" cy="2152650"/>
          </a:xfrm>
          <a:prstGeom prst="rect">
            <a:avLst/>
          </a:prstGeom>
        </p:spPr>
        <p:txBody>
          <a:bodyPr/>
          <a:lstStyle>
            <a:lvl1pPr>
              <a:defRPr lang="fr-FR" sz="3514" kern="1200" dirty="0" smtClean="0">
                <a:solidFill>
                  <a:srgbClr val="4F575D"/>
                </a:solidFill>
                <a:latin typeface="+mn-lt"/>
                <a:ea typeface="+mn-ea"/>
                <a:cs typeface="Arial"/>
              </a:defRPr>
            </a:lvl1pPr>
          </a:lstStyle>
          <a:p>
            <a:pPr lvl="0"/>
            <a:r>
              <a:rPr lang="fr-FR" dirty="0"/>
              <a:t>Duis </a:t>
            </a:r>
            <a:r>
              <a:rPr lang="fr-FR" dirty="0" err="1"/>
              <a:t>autem</a:t>
            </a:r>
            <a:r>
              <a:rPr lang="fr-FR" dirty="0"/>
              <a:t> </a:t>
            </a:r>
            <a:r>
              <a:rPr lang="fr-FR" dirty="0" err="1"/>
              <a:t>vel</a:t>
            </a:r>
            <a:r>
              <a:rPr lang="fr-FR" dirty="0"/>
              <a:t> </a:t>
            </a:r>
            <a:r>
              <a:rPr lang="fr-FR" dirty="0" err="1"/>
              <a:t>eum</a:t>
            </a:r>
            <a:r>
              <a:rPr lang="fr-FR" dirty="0"/>
              <a:t> </a:t>
            </a:r>
            <a:r>
              <a:rPr lang="fr-FR" dirty="0" err="1"/>
              <a:t>iriure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in </a:t>
            </a:r>
            <a:r>
              <a:rPr lang="fr-FR" dirty="0" err="1"/>
              <a:t>hen</a:t>
            </a:r>
            <a:r>
              <a:rPr lang="fr-FR" dirty="0"/>
              <a:t>-  </a:t>
            </a:r>
            <a:r>
              <a:rPr lang="fr-FR" dirty="0" err="1"/>
              <a:t>drerit</a:t>
            </a:r>
            <a:r>
              <a:rPr lang="fr-FR" dirty="0"/>
              <a:t> in </a:t>
            </a:r>
            <a:r>
              <a:rPr lang="fr-FR" dirty="0" err="1"/>
              <a:t>vulputate</a:t>
            </a:r>
            <a:r>
              <a:rPr lang="fr-FR" dirty="0"/>
              <a:t> </a:t>
            </a:r>
            <a:r>
              <a:rPr lang="fr-FR" dirty="0" err="1"/>
              <a:t>veorem</a:t>
            </a:r>
            <a:r>
              <a:rPr lang="fr-FR" dirty="0"/>
              <a:t>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endParaRPr lang="fr-FR" dirty="0"/>
          </a:p>
        </p:txBody>
      </p:sp>
      <p:sp>
        <p:nvSpPr>
          <p:cNvPr id="58" name="Espace réservé du texte 57">
            <a:extLst>
              <a:ext uri="{FF2B5EF4-FFF2-40B4-BE49-F238E27FC236}">
                <a16:creationId xmlns:a16="http://schemas.microsoft.com/office/drawing/2014/main" id="{3DB91C2D-ACA1-47D8-941D-F208DBF0B00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939572" y="28424878"/>
            <a:ext cx="7604125" cy="6061075"/>
          </a:xfrm>
          <a:prstGeom prst="rect">
            <a:avLst/>
          </a:prstGeom>
        </p:spPr>
        <p:txBody>
          <a:bodyPr/>
          <a:lstStyle>
            <a:lvl1pPr marL="571500" indent="-571500">
              <a:buFont typeface="Arial" panose="020B0604020202020204" pitchFamily="34" charset="0"/>
              <a:buChar char="•"/>
              <a:defRPr lang="fr-FR" sz="3514" kern="1200" dirty="0" smtClean="0">
                <a:solidFill>
                  <a:srgbClr val="4F575D"/>
                </a:solidFill>
                <a:latin typeface="+mn-lt"/>
                <a:ea typeface="+mn-ea"/>
                <a:cs typeface="Arial"/>
              </a:defRPr>
            </a:lvl1pPr>
          </a:lstStyle>
          <a:p>
            <a:pPr lvl="0"/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endParaRPr lang="fr-FR" dirty="0"/>
          </a:p>
          <a:p>
            <a:pPr lvl="0"/>
            <a:r>
              <a:rPr lang="fr-FR" dirty="0"/>
              <a:t>Cons </a:t>
            </a:r>
            <a:r>
              <a:rPr lang="fr-FR" dirty="0" err="1"/>
              <a:t>ectetuer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 </a:t>
            </a:r>
            <a:r>
              <a:rPr lang="fr-FR" dirty="0" err="1"/>
              <a:t>sed</a:t>
            </a:r>
            <a:r>
              <a:rPr lang="fr-FR" dirty="0"/>
              <a:t> diam  </a:t>
            </a:r>
            <a:r>
              <a:rPr lang="fr-FR" dirty="0" err="1"/>
              <a:t>nonummyNibh</a:t>
            </a:r>
            <a:r>
              <a:rPr lang="fr-FR" dirty="0"/>
              <a:t> </a:t>
            </a:r>
            <a:r>
              <a:rPr lang="fr-FR" dirty="0" err="1"/>
              <a:t>euismod</a:t>
            </a:r>
            <a:r>
              <a:rPr lang="fr-FR" dirty="0"/>
              <a:t> </a:t>
            </a:r>
            <a:r>
              <a:rPr lang="fr-FR" dirty="0" err="1"/>
              <a:t>tincidunt</a:t>
            </a:r>
            <a:r>
              <a:rPr lang="fr-FR" dirty="0"/>
              <a:t> ut </a:t>
            </a:r>
            <a:r>
              <a:rPr lang="fr-FR" dirty="0" err="1"/>
              <a:t>laoreet</a:t>
            </a:r>
            <a:r>
              <a:rPr lang="fr-FR" dirty="0"/>
              <a:t> </a:t>
            </a:r>
            <a:r>
              <a:rPr lang="fr-FR" dirty="0" err="1"/>
              <a:t>dolore</a:t>
            </a:r>
            <a:r>
              <a:rPr lang="fr-FR" dirty="0"/>
              <a:t> </a:t>
            </a:r>
            <a:r>
              <a:rPr lang="fr-FR" dirty="0" err="1"/>
              <a:t>magn</a:t>
            </a:r>
            <a:endParaRPr lang="fr-FR" dirty="0"/>
          </a:p>
          <a:p>
            <a:pPr lvl="0"/>
            <a:r>
              <a:rPr lang="fr-FR" dirty="0"/>
              <a:t>Cons </a:t>
            </a:r>
            <a:r>
              <a:rPr lang="fr-FR" dirty="0" err="1"/>
              <a:t>ectetuer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 </a:t>
            </a:r>
            <a:r>
              <a:rPr lang="fr-FR" dirty="0" err="1"/>
              <a:t>sed</a:t>
            </a:r>
            <a:r>
              <a:rPr lang="fr-FR" dirty="0"/>
              <a:t> diam  </a:t>
            </a:r>
            <a:r>
              <a:rPr lang="fr-FR" dirty="0" err="1"/>
              <a:t>nonummy</a:t>
            </a:r>
            <a:endParaRPr lang="fr-FR" dirty="0"/>
          </a:p>
          <a:p>
            <a:pPr lvl="0"/>
            <a:r>
              <a:rPr lang="fr-FR" dirty="0" err="1"/>
              <a:t>Nibh</a:t>
            </a:r>
            <a:r>
              <a:rPr lang="fr-FR" dirty="0"/>
              <a:t> </a:t>
            </a:r>
            <a:r>
              <a:rPr lang="fr-FR" dirty="0" err="1"/>
              <a:t>euismod</a:t>
            </a:r>
            <a:r>
              <a:rPr lang="fr-FR" dirty="0"/>
              <a:t> </a:t>
            </a:r>
            <a:r>
              <a:rPr lang="fr-FR" dirty="0" err="1"/>
              <a:t>tincidunt</a:t>
            </a:r>
            <a:r>
              <a:rPr lang="fr-FR" dirty="0"/>
              <a:t> ut </a:t>
            </a:r>
            <a:r>
              <a:rPr lang="fr-FR" dirty="0" err="1"/>
              <a:t>laoreet</a:t>
            </a:r>
            <a:r>
              <a:rPr lang="fr-FR" dirty="0"/>
              <a:t>  </a:t>
            </a:r>
            <a:r>
              <a:rPr lang="fr-FR" dirty="0" err="1"/>
              <a:t>dolore</a:t>
            </a:r>
            <a:r>
              <a:rPr lang="fr-FR" dirty="0"/>
              <a:t> </a:t>
            </a:r>
            <a:r>
              <a:rPr lang="fr-FR" dirty="0" err="1"/>
              <a:t>magnaLiquam</a:t>
            </a:r>
            <a:r>
              <a:rPr lang="fr-FR" dirty="0"/>
              <a:t> erat </a:t>
            </a:r>
            <a:r>
              <a:rPr lang="fr-FR" dirty="0" err="1"/>
              <a:t>volutpat</a:t>
            </a:r>
            <a:r>
              <a:rPr lang="fr-FR" dirty="0"/>
              <a:t>. Ut </a:t>
            </a:r>
            <a:r>
              <a:rPr lang="fr-FR" dirty="0" err="1"/>
              <a:t>wisi</a:t>
            </a:r>
            <a:r>
              <a:rPr lang="fr-FR" dirty="0"/>
              <a:t> </a:t>
            </a:r>
            <a:r>
              <a:rPr lang="fr-FR" dirty="0" err="1"/>
              <a:t>enim</a:t>
            </a:r>
            <a:r>
              <a:rPr lang="fr-FR" dirty="0"/>
              <a:t> ad  </a:t>
            </a:r>
            <a:r>
              <a:rPr lang="fr-FR" dirty="0" err="1"/>
              <a:t>minim</a:t>
            </a:r>
            <a:r>
              <a:rPr lang="fr-FR" dirty="0"/>
              <a:t> </a:t>
            </a:r>
            <a:r>
              <a:rPr lang="fr-FR" dirty="0" err="1"/>
              <a:t>vamerat</a:t>
            </a:r>
            <a:r>
              <a:rPr lang="fr-FR" dirty="0"/>
              <a:t> </a:t>
            </a:r>
            <a:r>
              <a:rPr lang="fr-FR" dirty="0" err="1"/>
              <a:t>volutpat</a:t>
            </a:r>
            <a:r>
              <a:rPr lang="fr-FR" dirty="0"/>
              <a:t>. Ut </a:t>
            </a:r>
            <a:r>
              <a:rPr lang="fr-FR" dirty="0" err="1"/>
              <a:t>wisi</a:t>
            </a:r>
            <a:r>
              <a:rPr lang="fr-FR" dirty="0"/>
              <a:t> </a:t>
            </a:r>
            <a:r>
              <a:rPr lang="fr-FR" dirty="0" err="1"/>
              <a:t>enim</a:t>
            </a:r>
            <a:r>
              <a:rPr lang="fr-FR" dirty="0"/>
              <a:t> ad  </a:t>
            </a:r>
            <a:r>
              <a:rPr lang="fr-FR" dirty="0" err="1"/>
              <a:t>minim</a:t>
            </a:r>
            <a:r>
              <a:rPr lang="fr-FR" dirty="0"/>
              <a:t> </a:t>
            </a:r>
            <a:r>
              <a:rPr lang="fr-FR" dirty="0" err="1"/>
              <a:t>veniam</a:t>
            </a:r>
            <a:endParaRPr lang="fr-FR" dirty="0"/>
          </a:p>
          <a:p>
            <a:pPr lvl="0"/>
            <a:endParaRPr lang="fr-FR" dirty="0"/>
          </a:p>
        </p:txBody>
      </p:sp>
      <p:sp>
        <p:nvSpPr>
          <p:cNvPr id="60" name="Espace réservé du texte 59">
            <a:extLst>
              <a:ext uri="{FF2B5EF4-FFF2-40B4-BE49-F238E27FC236}">
                <a16:creationId xmlns:a16="http://schemas.microsoft.com/office/drawing/2014/main" id="{73029B71-947F-435A-819A-CA75BBDDA6C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764446" y="29459999"/>
            <a:ext cx="6879493" cy="706438"/>
          </a:xfrm>
          <a:prstGeom prst="rect">
            <a:avLst/>
          </a:prstGeom>
        </p:spPr>
        <p:txBody>
          <a:bodyPr/>
          <a:lstStyle>
            <a:lvl1pPr>
              <a:defRPr lang="da-DK" sz="2828" kern="1200" dirty="0" smtClean="0">
                <a:solidFill>
                  <a:schemeClr val="tx2"/>
                </a:solidFill>
                <a:latin typeface="+mn-lt"/>
                <a:ea typeface="+mn-ea"/>
                <a:cs typeface="Arial"/>
              </a:defRPr>
            </a:lvl1pPr>
          </a:lstStyle>
          <a:p>
            <a:pPr lvl="0"/>
            <a:r>
              <a:rPr lang="da-DK" dirty="0"/>
              <a:t>| Lorem ipsum dolor sit amet</a:t>
            </a:r>
          </a:p>
        </p:txBody>
      </p:sp>
      <p:sp>
        <p:nvSpPr>
          <p:cNvPr id="62" name="Espace réservé du texte 61">
            <a:extLst>
              <a:ext uri="{FF2B5EF4-FFF2-40B4-BE49-F238E27FC236}">
                <a16:creationId xmlns:a16="http://schemas.microsoft.com/office/drawing/2014/main" id="{7C573F11-D091-4177-826C-4C152FE9311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939571" y="26890857"/>
            <a:ext cx="7604126" cy="736600"/>
          </a:xfrm>
          <a:prstGeom prst="rect">
            <a:avLst/>
          </a:prstGeom>
        </p:spPr>
        <p:txBody>
          <a:bodyPr/>
          <a:lstStyle>
            <a:lvl1pPr>
              <a:defRPr lang="da-DK" sz="2828" kern="1200" dirty="0" smtClean="0">
                <a:solidFill>
                  <a:schemeClr val="tx2"/>
                </a:solidFill>
                <a:latin typeface="+mn-lt"/>
                <a:ea typeface="+mn-ea"/>
                <a:cs typeface="Arial"/>
              </a:defRPr>
            </a:lvl1pPr>
          </a:lstStyle>
          <a:p>
            <a:pPr lvl="0"/>
            <a:r>
              <a:rPr lang="da-DK" dirty="0"/>
              <a:t>| Lorem ipsum dolor sit amet</a:t>
            </a:r>
          </a:p>
        </p:txBody>
      </p:sp>
      <p:sp>
        <p:nvSpPr>
          <p:cNvPr id="64" name="Espace réservé du texte 63">
            <a:extLst>
              <a:ext uri="{FF2B5EF4-FFF2-40B4-BE49-F238E27FC236}">
                <a16:creationId xmlns:a16="http://schemas.microsoft.com/office/drawing/2014/main" id="{6713A835-6090-4599-A5EA-59066E8147C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0169550" y="33966821"/>
            <a:ext cx="7604125" cy="493713"/>
          </a:xfrm>
          <a:prstGeom prst="rect">
            <a:avLst/>
          </a:prstGeom>
        </p:spPr>
        <p:txBody>
          <a:bodyPr/>
          <a:lstStyle>
            <a:lvl1pPr>
              <a:defRPr lang="da-DK" sz="2828" kern="1200" dirty="0" smtClean="0">
                <a:solidFill>
                  <a:schemeClr val="tx2"/>
                </a:solidFill>
                <a:latin typeface="+mn-lt"/>
                <a:ea typeface="+mn-ea"/>
                <a:cs typeface="Arial"/>
              </a:defRPr>
            </a:lvl1pPr>
          </a:lstStyle>
          <a:p>
            <a:pPr lvl="0"/>
            <a:r>
              <a:rPr lang="da-DK" dirty="0"/>
              <a:t>| Lorem ipsum dolor sit amet</a:t>
            </a:r>
          </a:p>
        </p:txBody>
      </p:sp>
      <p:sp>
        <p:nvSpPr>
          <p:cNvPr id="66" name="Espace réservé du texte 65">
            <a:extLst>
              <a:ext uri="{FF2B5EF4-FFF2-40B4-BE49-F238E27FC236}">
                <a16:creationId xmlns:a16="http://schemas.microsoft.com/office/drawing/2014/main" id="{EE3F50FB-6E36-4BD2-8E2C-7CBA0571E30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785144" y="36233099"/>
            <a:ext cx="16797337" cy="2332038"/>
          </a:xfrm>
          <a:prstGeom prst="rect">
            <a:avLst/>
          </a:prstGeom>
        </p:spPr>
        <p:txBody>
          <a:bodyPr/>
          <a:lstStyle>
            <a:lvl1pPr>
              <a:defRPr lang="fr-FR" sz="3514" kern="1200" dirty="0" smtClean="0">
                <a:solidFill>
                  <a:srgbClr val="4F575D"/>
                </a:solidFill>
                <a:latin typeface="+mn-lt"/>
                <a:ea typeface="+mn-ea"/>
                <a:cs typeface="Arial"/>
              </a:defRPr>
            </a:lvl1pPr>
          </a:lstStyle>
          <a:p>
            <a:pPr lvl="0"/>
            <a:r>
              <a:rPr lang="fr-FR" dirty="0" err="1"/>
              <a:t>Autem</a:t>
            </a:r>
            <a:r>
              <a:rPr lang="fr-FR" dirty="0"/>
              <a:t> </a:t>
            </a:r>
            <a:r>
              <a:rPr lang="fr-FR" dirty="0" err="1"/>
              <a:t>vel</a:t>
            </a:r>
            <a:r>
              <a:rPr lang="fr-FR" dirty="0"/>
              <a:t>, </a:t>
            </a:r>
            <a:r>
              <a:rPr lang="fr-FR" dirty="0" err="1"/>
              <a:t>consectetuer</a:t>
            </a:r>
            <a:r>
              <a:rPr lang="fr-FR" dirty="0"/>
              <a:t> </a:t>
            </a:r>
            <a:r>
              <a:rPr lang="fr-FR" dirty="0" err="1"/>
              <a:t>adi</a:t>
            </a:r>
            <a:r>
              <a:rPr lang="fr-FR" dirty="0"/>
              <a:t>-  </a:t>
            </a:r>
            <a:r>
              <a:rPr lang="fr-FR" dirty="0" err="1"/>
              <a:t>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 </a:t>
            </a:r>
            <a:r>
              <a:rPr lang="fr-FR" dirty="0" err="1"/>
              <a:t>sed</a:t>
            </a:r>
            <a:r>
              <a:rPr lang="fr-FR" dirty="0"/>
              <a:t> diam </a:t>
            </a:r>
            <a:r>
              <a:rPr lang="fr-FR" dirty="0" err="1"/>
              <a:t>nonummy</a:t>
            </a:r>
            <a:r>
              <a:rPr lang="fr-FR" dirty="0"/>
              <a:t> </a:t>
            </a:r>
            <a:r>
              <a:rPr lang="fr-FR" dirty="0" err="1"/>
              <a:t>nibh</a:t>
            </a:r>
            <a:endParaRPr lang="fr-FR" dirty="0"/>
          </a:p>
          <a:p>
            <a:pPr lvl="0"/>
            <a:r>
              <a:rPr lang="fr-FR" dirty="0" err="1"/>
              <a:t>euismod</a:t>
            </a:r>
            <a:r>
              <a:rPr lang="fr-FR" dirty="0"/>
              <a:t> </a:t>
            </a:r>
            <a:r>
              <a:rPr lang="fr-FR" dirty="0" err="1"/>
              <a:t>tincidunt</a:t>
            </a:r>
            <a:r>
              <a:rPr lang="fr-FR" dirty="0"/>
              <a:t> ut </a:t>
            </a:r>
            <a:r>
              <a:rPr lang="fr-FR" dirty="0" err="1"/>
              <a:t>laoreet</a:t>
            </a:r>
            <a:r>
              <a:rPr lang="fr-FR" dirty="0"/>
              <a:t> </a:t>
            </a:r>
            <a:r>
              <a:rPr lang="fr-FR" dirty="0" err="1"/>
              <a:t>dolore</a:t>
            </a:r>
            <a:r>
              <a:rPr lang="fr-FR" dirty="0"/>
              <a:t>  magna </a:t>
            </a:r>
            <a:r>
              <a:rPr lang="fr-FR" dirty="0" err="1"/>
              <a:t>aliquam</a:t>
            </a:r>
            <a:r>
              <a:rPr lang="fr-FR" dirty="0"/>
              <a:t> erat </a:t>
            </a:r>
            <a:r>
              <a:rPr lang="fr-FR" dirty="0" err="1"/>
              <a:t>volutpat</a:t>
            </a:r>
            <a:r>
              <a:rPr lang="fr-FR" dirty="0"/>
              <a:t>. Ut </a:t>
            </a:r>
            <a:r>
              <a:rPr lang="fr-FR" dirty="0" err="1"/>
              <a:t>wisi</a:t>
            </a:r>
            <a:r>
              <a:rPr lang="fr-FR" dirty="0"/>
              <a:t>  </a:t>
            </a:r>
            <a:r>
              <a:rPr lang="fr-FR" dirty="0" err="1"/>
              <a:t>enim</a:t>
            </a:r>
            <a:r>
              <a:rPr lang="fr-FR" dirty="0"/>
              <a:t> ad </a:t>
            </a:r>
            <a:r>
              <a:rPr lang="fr-FR" dirty="0" err="1"/>
              <a:t>minim</a:t>
            </a:r>
            <a:r>
              <a:rPr lang="fr-FR" dirty="0"/>
              <a:t> </a:t>
            </a:r>
            <a:r>
              <a:rPr lang="fr-FR" dirty="0" err="1"/>
              <a:t>veniam</a:t>
            </a:r>
            <a:r>
              <a:rPr lang="fr-FR" dirty="0"/>
              <a:t>, </a:t>
            </a:r>
            <a:r>
              <a:rPr lang="fr-FR" dirty="0" err="1"/>
              <a:t>quis</a:t>
            </a:r>
            <a:r>
              <a:rPr lang="fr-FR" dirty="0"/>
              <a:t> </a:t>
            </a:r>
            <a:r>
              <a:rPr lang="fr-FR" dirty="0" err="1"/>
              <a:t>nostrud</a:t>
            </a:r>
            <a:r>
              <a:rPr lang="fr-FR" dirty="0"/>
              <a:t>  </a:t>
            </a:r>
            <a:r>
              <a:rPr lang="fr-FR" dirty="0" err="1"/>
              <a:t>exerci</a:t>
            </a:r>
            <a:r>
              <a:rPr lang="fr-FR" dirty="0"/>
              <a:t> </a:t>
            </a:r>
            <a:r>
              <a:rPr lang="fr-FR" dirty="0" err="1"/>
              <a:t>tation</a:t>
            </a:r>
            <a:r>
              <a:rPr lang="fr-FR" dirty="0"/>
              <a:t> </a:t>
            </a:r>
            <a:r>
              <a:rPr lang="fr-FR" dirty="0" err="1"/>
              <a:t>ullamcorper</a:t>
            </a:r>
            <a:r>
              <a:rPr lang="fr-FR" dirty="0"/>
              <a:t> </a:t>
            </a:r>
            <a:r>
              <a:rPr lang="fr-FR" dirty="0" err="1"/>
              <a:t>suscipit</a:t>
            </a:r>
            <a:r>
              <a:rPr lang="fr-FR" dirty="0"/>
              <a:t> </a:t>
            </a:r>
            <a:r>
              <a:rPr lang="fr-FR" dirty="0" err="1"/>
              <a:t>lo</a:t>
            </a:r>
            <a:r>
              <a:rPr lang="fr-FR" dirty="0"/>
              <a:t>-  </a:t>
            </a:r>
            <a:r>
              <a:rPr lang="fr-FR" dirty="0" err="1"/>
              <a:t>bortis</a:t>
            </a:r>
            <a:r>
              <a:rPr lang="fr-FR" dirty="0"/>
              <a:t> </a:t>
            </a:r>
            <a:r>
              <a:rPr lang="fr-FR" dirty="0" err="1"/>
              <a:t>nisl</a:t>
            </a:r>
            <a:r>
              <a:rPr lang="fr-FR" dirty="0"/>
              <a:t> ut </a:t>
            </a:r>
            <a:r>
              <a:rPr lang="fr-FR" dirty="0" err="1"/>
              <a:t>aliquip</a:t>
            </a:r>
            <a:r>
              <a:rPr lang="fr-FR" dirty="0"/>
              <a:t> ex </a:t>
            </a:r>
            <a:r>
              <a:rPr lang="fr-FR" dirty="0" err="1"/>
              <a:t>ea</a:t>
            </a:r>
            <a:r>
              <a:rPr lang="fr-FR" dirty="0"/>
              <a:t> commodo  </a:t>
            </a:r>
            <a:r>
              <a:rPr lang="fr-FR" dirty="0" err="1"/>
              <a:t>consequat</a:t>
            </a:r>
            <a:r>
              <a:rPr lang="fr-FR" dirty="0"/>
              <a:t>.</a:t>
            </a:r>
          </a:p>
        </p:txBody>
      </p:sp>
      <p:sp>
        <p:nvSpPr>
          <p:cNvPr id="68" name="Espace réservé du texte 67">
            <a:extLst>
              <a:ext uri="{FF2B5EF4-FFF2-40B4-BE49-F238E27FC236}">
                <a16:creationId xmlns:a16="http://schemas.microsoft.com/office/drawing/2014/main" id="{C71C14D2-B9E7-429A-B831-6DEFEE267D7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789801" y="34998990"/>
            <a:ext cx="16252825" cy="874712"/>
          </a:xfrm>
          <a:prstGeom prst="rect">
            <a:avLst/>
          </a:prstGeom>
        </p:spPr>
        <p:txBody>
          <a:bodyPr/>
          <a:lstStyle>
            <a:lvl1pPr>
              <a:defRPr lang="fr-FR" sz="5964" b="1" kern="1200" dirty="0">
                <a:solidFill>
                  <a:srgbClr val="004E92"/>
                </a:solidFill>
                <a:latin typeface="+mn-lt"/>
                <a:ea typeface="Source Sans Pro" panose="020B0503030403020204" pitchFamily="34" charset="0"/>
                <a:cs typeface="Arial"/>
              </a:defRPr>
            </a:lvl1pPr>
          </a:lstStyle>
          <a:p>
            <a:pPr lvl="0"/>
            <a:r>
              <a:rPr lang="fr-FR" dirty="0"/>
              <a:t>Conclusion</a:t>
            </a:r>
          </a:p>
        </p:txBody>
      </p:sp>
      <p:sp>
        <p:nvSpPr>
          <p:cNvPr id="70" name="Espace réservé du texte 69">
            <a:extLst>
              <a:ext uri="{FF2B5EF4-FFF2-40B4-BE49-F238E27FC236}">
                <a16:creationId xmlns:a16="http://schemas.microsoft.com/office/drawing/2014/main" id="{176056C6-4805-4CFB-ACC3-ED8853EA7B9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0169550" y="36507737"/>
            <a:ext cx="7647811" cy="2920346"/>
          </a:xfrm>
          <a:prstGeom prst="rect">
            <a:avLst/>
          </a:prstGeom>
        </p:spPr>
        <p:txBody>
          <a:bodyPr/>
          <a:lstStyle>
            <a:lvl1pPr>
              <a:defRPr lang="fr-FR" sz="3514" kern="1200" dirty="0" smtClean="0">
                <a:solidFill>
                  <a:srgbClr val="969696"/>
                </a:solidFill>
                <a:latin typeface="+mn-lt"/>
                <a:ea typeface="+mn-ea"/>
                <a:cs typeface="Arial"/>
              </a:defRPr>
            </a:lvl1pPr>
          </a:lstStyle>
          <a:p>
            <a:pPr lvl="0"/>
            <a:r>
              <a:rPr lang="fr-FR" dirty="0"/>
              <a:t>Duis </a:t>
            </a:r>
            <a:r>
              <a:rPr lang="fr-FR" dirty="0" err="1"/>
              <a:t>autem</a:t>
            </a:r>
            <a:r>
              <a:rPr lang="fr-FR" dirty="0"/>
              <a:t> </a:t>
            </a:r>
            <a:r>
              <a:rPr lang="fr-FR" dirty="0" err="1"/>
              <a:t>vel</a:t>
            </a:r>
            <a:r>
              <a:rPr lang="fr-FR" dirty="0"/>
              <a:t> </a:t>
            </a:r>
            <a:r>
              <a:rPr lang="fr-FR" dirty="0" err="1"/>
              <a:t>eum</a:t>
            </a:r>
            <a:r>
              <a:rPr lang="fr-FR" dirty="0"/>
              <a:t> </a:t>
            </a:r>
            <a:r>
              <a:rPr lang="fr-FR" dirty="0" err="1"/>
              <a:t>iriure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in </a:t>
            </a:r>
            <a:r>
              <a:rPr lang="fr-FR" dirty="0" err="1"/>
              <a:t>hendrerit</a:t>
            </a:r>
            <a:r>
              <a:rPr lang="fr-FR" dirty="0"/>
              <a:t> in </a:t>
            </a:r>
            <a:r>
              <a:rPr lang="fr-FR" dirty="0" err="1"/>
              <a:t>vulputate</a:t>
            </a:r>
            <a:r>
              <a:rPr lang="fr-FR" dirty="0"/>
              <a:t>  </a:t>
            </a:r>
            <a:r>
              <a:rPr lang="fr-FR" dirty="0" err="1"/>
              <a:t>velit</a:t>
            </a:r>
            <a:r>
              <a:rPr lang="fr-FR" dirty="0"/>
              <a:t> esse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dolore</a:t>
            </a:r>
            <a:r>
              <a:rPr lang="fr-FR" dirty="0"/>
              <a:t> te </a:t>
            </a:r>
            <a:r>
              <a:rPr lang="fr-FR" dirty="0" err="1"/>
              <a:t>feugait</a:t>
            </a:r>
            <a:r>
              <a:rPr lang="fr-FR" dirty="0"/>
              <a:t> </a:t>
            </a:r>
            <a:r>
              <a:rPr lang="fr-FR" dirty="0" err="1"/>
              <a:t>nulla</a:t>
            </a:r>
            <a:r>
              <a:rPr lang="fr-FR" dirty="0"/>
              <a:t> </a:t>
            </a:r>
            <a:r>
              <a:rPr lang="fr-FR" dirty="0" err="1"/>
              <a:t>facilisi</a:t>
            </a:r>
            <a:r>
              <a:rPr lang="fr-FR" dirty="0"/>
              <a:t>.</a:t>
            </a:r>
          </a:p>
          <a:p>
            <a:pPr lvl="0"/>
            <a:endParaRPr lang="fr-FR" dirty="0"/>
          </a:p>
        </p:txBody>
      </p:sp>
      <p:sp>
        <p:nvSpPr>
          <p:cNvPr id="72" name="Espace réservé du texte 71">
            <a:extLst>
              <a:ext uri="{FF2B5EF4-FFF2-40B4-BE49-F238E27FC236}">
                <a16:creationId xmlns:a16="http://schemas.microsoft.com/office/drawing/2014/main" id="{8C6DEAEB-4321-413D-8DBD-24736AA6872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0169549" y="35155498"/>
            <a:ext cx="7604125" cy="881062"/>
          </a:xfrm>
          <a:prstGeom prst="rect">
            <a:avLst/>
          </a:prstGeom>
        </p:spPr>
        <p:txBody>
          <a:bodyPr/>
          <a:lstStyle>
            <a:lvl1pPr>
              <a:defRPr lang="fr-FR" sz="5964" b="1" kern="1200" dirty="0">
                <a:solidFill>
                  <a:srgbClr val="969696"/>
                </a:solidFill>
                <a:latin typeface="+mn-lt"/>
                <a:ea typeface="Source Sans Pro" panose="020B0503030403020204" pitchFamily="34" charset="0"/>
                <a:cs typeface="Arial"/>
              </a:defRPr>
            </a:lvl1pPr>
          </a:lstStyle>
          <a:p>
            <a:pPr lvl="0"/>
            <a:r>
              <a:rPr lang="fr-FR" dirty="0" err="1"/>
              <a:t>References</a:t>
            </a:r>
            <a:endParaRPr lang="fr-FR" dirty="0"/>
          </a:p>
        </p:txBody>
      </p:sp>
      <p:sp>
        <p:nvSpPr>
          <p:cNvPr id="74" name="Espace réservé pour une image  73">
            <a:extLst>
              <a:ext uri="{FF2B5EF4-FFF2-40B4-BE49-F238E27FC236}">
                <a16:creationId xmlns:a16="http://schemas.microsoft.com/office/drawing/2014/main" id="{9FDD9309-6BB9-4127-80E8-C7EAB329550B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3136980" y="40047863"/>
            <a:ext cx="1983165" cy="1983165"/>
          </a:xfrm>
          <a:prstGeom prst="ellipse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5" name="Espace réservé pour une image  73">
            <a:extLst>
              <a:ext uri="{FF2B5EF4-FFF2-40B4-BE49-F238E27FC236}">
                <a16:creationId xmlns:a16="http://schemas.microsoft.com/office/drawing/2014/main" id="{48045AD6-334E-45C9-B001-47C24AD00D77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15677046" y="40047863"/>
            <a:ext cx="1983165" cy="1983165"/>
          </a:xfrm>
          <a:prstGeom prst="ellipse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6" name="Espace réservé pour une image  73">
            <a:extLst>
              <a:ext uri="{FF2B5EF4-FFF2-40B4-BE49-F238E27FC236}">
                <a16:creationId xmlns:a16="http://schemas.microsoft.com/office/drawing/2014/main" id="{8A27F12E-E991-44C2-85AB-181738639BD4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18263298" y="40047863"/>
            <a:ext cx="1983165" cy="1983165"/>
          </a:xfrm>
          <a:prstGeom prst="ellipse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7" name="Espace réservé pour une image  73">
            <a:extLst>
              <a:ext uri="{FF2B5EF4-FFF2-40B4-BE49-F238E27FC236}">
                <a16:creationId xmlns:a16="http://schemas.microsoft.com/office/drawing/2014/main" id="{A7B1D507-EB35-4757-B14C-59D0CB83633A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20988099" y="40047863"/>
            <a:ext cx="1983165" cy="1983165"/>
          </a:xfrm>
          <a:prstGeom prst="ellipse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9" name="Espace réservé pour une image  73">
            <a:extLst>
              <a:ext uri="{FF2B5EF4-FFF2-40B4-BE49-F238E27FC236}">
                <a16:creationId xmlns:a16="http://schemas.microsoft.com/office/drawing/2014/main" id="{DC3AAC69-682D-4017-8501-EE432806A4C3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23620534" y="40047863"/>
            <a:ext cx="1983165" cy="1983165"/>
          </a:xfrm>
          <a:prstGeom prst="ellipse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81" name="Espace réservé pour une image  73">
            <a:extLst>
              <a:ext uri="{FF2B5EF4-FFF2-40B4-BE49-F238E27FC236}">
                <a16:creationId xmlns:a16="http://schemas.microsoft.com/office/drawing/2014/main" id="{C7EEACB2-F313-420C-8C52-01AD783BF48C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26155940" y="40047863"/>
            <a:ext cx="1983165" cy="1983165"/>
          </a:xfrm>
          <a:prstGeom prst="ellipse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83" name="Espace réservé pour une image  82">
            <a:extLst>
              <a:ext uri="{FF2B5EF4-FFF2-40B4-BE49-F238E27FC236}">
                <a16:creationId xmlns:a16="http://schemas.microsoft.com/office/drawing/2014/main" id="{47120343-2EAE-47CA-AD6A-31EA6E47139D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10876063" y="18185697"/>
            <a:ext cx="7969684" cy="7983667"/>
          </a:xfrm>
          <a:prstGeom prst="ellipse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85" name="Espace réservé pour une image  84">
            <a:extLst>
              <a:ext uri="{FF2B5EF4-FFF2-40B4-BE49-F238E27FC236}">
                <a16:creationId xmlns:a16="http://schemas.microsoft.com/office/drawing/2014/main" id="{59F30B7C-0B2E-4BBC-AB02-B870AAEE48CB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19865975" y="24391937"/>
            <a:ext cx="3883025" cy="3884613"/>
          </a:xfrm>
          <a:prstGeom prst="ellipse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86" name="Espace réservé pour une image  84">
            <a:extLst>
              <a:ext uri="{FF2B5EF4-FFF2-40B4-BE49-F238E27FC236}">
                <a16:creationId xmlns:a16="http://schemas.microsoft.com/office/drawing/2014/main" id="{7C7872BF-88C9-4378-AF3B-7FF28E3E817D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24255468" y="24391937"/>
            <a:ext cx="3883025" cy="3884613"/>
          </a:xfrm>
          <a:prstGeom prst="ellipse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87" name="Espace réservé pour une image  84">
            <a:extLst>
              <a:ext uri="{FF2B5EF4-FFF2-40B4-BE49-F238E27FC236}">
                <a16:creationId xmlns:a16="http://schemas.microsoft.com/office/drawing/2014/main" id="{D2904BB2-D4B8-4E15-9409-783C3CC7B509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19865975" y="28881849"/>
            <a:ext cx="3883025" cy="3884613"/>
          </a:xfrm>
          <a:prstGeom prst="ellipse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88" name="Espace réservé pour une image  84">
            <a:extLst>
              <a:ext uri="{FF2B5EF4-FFF2-40B4-BE49-F238E27FC236}">
                <a16:creationId xmlns:a16="http://schemas.microsoft.com/office/drawing/2014/main" id="{CCC4BE6C-B9E3-4ECC-9D9C-076BBAE7A560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24255468" y="28881849"/>
            <a:ext cx="3883025" cy="3884613"/>
          </a:xfrm>
          <a:prstGeom prst="ellipse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89" name="Espace réservé pour une image  84">
            <a:extLst>
              <a:ext uri="{FF2B5EF4-FFF2-40B4-BE49-F238E27FC236}">
                <a16:creationId xmlns:a16="http://schemas.microsoft.com/office/drawing/2014/main" id="{3B6297EE-8213-41F0-8A0D-6E079991773A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1628441" y="24984075"/>
            <a:ext cx="3883025" cy="3884613"/>
          </a:xfrm>
          <a:prstGeom prst="ellipse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0" name="Espace réservé pour une image  84">
            <a:extLst>
              <a:ext uri="{FF2B5EF4-FFF2-40B4-BE49-F238E27FC236}">
                <a16:creationId xmlns:a16="http://schemas.microsoft.com/office/drawing/2014/main" id="{D446555D-478E-48F9-8255-40ED336A6EAD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6026648" y="24984075"/>
            <a:ext cx="3883025" cy="3884613"/>
          </a:xfrm>
          <a:prstGeom prst="ellipse">
            <a:avLst/>
          </a:prstGeom>
        </p:spPr>
        <p:txBody>
          <a:bodyPr/>
          <a:lstStyle/>
          <a:p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9C72B13F-F923-4894-B22E-8AFE16999E45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2499" y="41372599"/>
            <a:ext cx="2718148" cy="89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14877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3493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8194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hf sldNum="0"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973672">
        <a:defRPr>
          <a:latin typeface="+mn-lt"/>
          <a:ea typeface="+mn-ea"/>
          <a:cs typeface="+mn-cs"/>
        </a:defRPr>
      </a:lvl2pPr>
      <a:lvl3pPr marL="1947346">
        <a:defRPr>
          <a:latin typeface="+mn-lt"/>
          <a:ea typeface="+mn-ea"/>
          <a:cs typeface="+mn-cs"/>
        </a:defRPr>
      </a:lvl3pPr>
      <a:lvl4pPr marL="2921019">
        <a:defRPr>
          <a:latin typeface="+mn-lt"/>
          <a:ea typeface="+mn-ea"/>
          <a:cs typeface="+mn-cs"/>
        </a:defRPr>
      </a:lvl4pPr>
      <a:lvl5pPr marL="3894693">
        <a:defRPr>
          <a:latin typeface="+mn-lt"/>
          <a:ea typeface="+mn-ea"/>
          <a:cs typeface="+mn-cs"/>
        </a:defRPr>
      </a:lvl5pPr>
      <a:lvl6pPr marL="4868365">
        <a:defRPr>
          <a:latin typeface="+mn-lt"/>
          <a:ea typeface="+mn-ea"/>
          <a:cs typeface="+mn-cs"/>
        </a:defRPr>
      </a:lvl6pPr>
      <a:lvl7pPr marL="5842039">
        <a:defRPr>
          <a:latin typeface="+mn-lt"/>
          <a:ea typeface="+mn-ea"/>
          <a:cs typeface="+mn-cs"/>
        </a:defRPr>
      </a:lvl7pPr>
      <a:lvl8pPr marL="6815711">
        <a:defRPr>
          <a:latin typeface="+mn-lt"/>
          <a:ea typeface="+mn-ea"/>
          <a:cs typeface="+mn-cs"/>
        </a:defRPr>
      </a:lvl8pPr>
      <a:lvl9pPr marL="7789385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973672">
        <a:defRPr>
          <a:latin typeface="+mn-lt"/>
          <a:ea typeface="+mn-ea"/>
          <a:cs typeface="+mn-cs"/>
        </a:defRPr>
      </a:lvl2pPr>
      <a:lvl3pPr marL="1947346">
        <a:defRPr>
          <a:latin typeface="+mn-lt"/>
          <a:ea typeface="+mn-ea"/>
          <a:cs typeface="+mn-cs"/>
        </a:defRPr>
      </a:lvl3pPr>
      <a:lvl4pPr marL="2921019">
        <a:defRPr>
          <a:latin typeface="+mn-lt"/>
          <a:ea typeface="+mn-ea"/>
          <a:cs typeface="+mn-cs"/>
        </a:defRPr>
      </a:lvl4pPr>
      <a:lvl5pPr marL="3894693">
        <a:defRPr>
          <a:latin typeface="+mn-lt"/>
          <a:ea typeface="+mn-ea"/>
          <a:cs typeface="+mn-cs"/>
        </a:defRPr>
      </a:lvl5pPr>
      <a:lvl6pPr marL="4868365">
        <a:defRPr>
          <a:latin typeface="+mn-lt"/>
          <a:ea typeface="+mn-ea"/>
          <a:cs typeface="+mn-cs"/>
        </a:defRPr>
      </a:lvl6pPr>
      <a:lvl7pPr marL="5842039">
        <a:defRPr>
          <a:latin typeface="+mn-lt"/>
          <a:ea typeface="+mn-ea"/>
          <a:cs typeface="+mn-cs"/>
        </a:defRPr>
      </a:lvl7pPr>
      <a:lvl8pPr marL="6815711">
        <a:defRPr>
          <a:latin typeface="+mn-lt"/>
          <a:ea typeface="+mn-ea"/>
          <a:cs typeface="+mn-cs"/>
        </a:defRPr>
      </a:lvl8pPr>
      <a:lvl9pPr marL="7789385">
        <a:defRPr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4528" userDrawn="1">
          <p15:clr>
            <a:srgbClr val="F26B43"/>
          </p15:clr>
        </p15:guide>
        <p15:guide id="2" pos="932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jpg"/><Relationship Id="rId10" Type="http://schemas.openxmlformats.org/officeDocument/2006/relationships/image" Target="../media/image13.png"/><Relationship Id="rId4" Type="http://schemas.microsoft.com/office/2007/relationships/hdphoto" Target="../media/hdphoto1.wdp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77938461-33A7-4827-B269-A668E257625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8487" y="-129366"/>
            <a:ext cx="21945601" cy="3706221"/>
          </a:xfrm>
        </p:spPr>
        <p:txBody>
          <a:bodyPr/>
          <a:lstStyle/>
          <a:p>
            <a:r>
              <a:rPr lang="en-US" sz="9600" dirty="0" smtClean="0"/>
              <a:t>Validation of an Electromagnetic loop probe for Real -Time Diagnostic of Near- Field in Electrical Vehicle</a:t>
            </a:r>
          </a:p>
          <a:p>
            <a:endParaRPr lang="fr-FR" sz="9600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8AC08DA-3A75-4C36-8291-298F1FAE0F5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51744" y="4406648"/>
            <a:ext cx="21074147" cy="949012"/>
          </a:xfrm>
        </p:spPr>
        <p:txBody>
          <a:bodyPr/>
          <a:lstStyle/>
          <a:p>
            <a:r>
              <a:rPr lang="fr-FR" dirty="0"/>
              <a:t>Zaid Jabbar, Fabien Ndagijimana, Aktham Asfour </a:t>
            </a:r>
          </a:p>
          <a:p>
            <a:r>
              <a:rPr lang="fr-FR" dirty="0"/>
              <a:t>Univ. Grenoble Alpes, CNRS, Grenoble INP, G2Elab, 38000 Grenoble France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95AABD26-129E-41A8-BF51-D481E8248CF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222672" y="21865044"/>
            <a:ext cx="13135472" cy="2591279"/>
          </a:xfrm>
        </p:spPr>
        <p:txBody>
          <a:bodyPr/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loop </a:t>
            </a:r>
            <a:r>
              <a:rPr lang="en-US" dirty="0" smtClean="0"/>
              <a:t>antenna (coil) </a:t>
            </a:r>
            <a:r>
              <a:rPr lang="en-US" dirty="0"/>
              <a:t>analyzed is considered to be a small </a:t>
            </a:r>
            <a:r>
              <a:rPr lang="en-US" dirty="0" smtClean="0"/>
              <a:t>compared </a:t>
            </a:r>
            <a:r>
              <a:rPr lang="en-US" dirty="0"/>
              <a:t>to wavelength (&lt; λ/10</a:t>
            </a:r>
            <a:r>
              <a:rPr lang="en-US" dirty="0" smtClean="0"/>
              <a:t>)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dirty="0" smtClean="0"/>
              <a:t>Impedance matching the loop </a:t>
            </a:r>
            <a:r>
              <a:rPr lang="en-US" dirty="0"/>
              <a:t>antenna </a:t>
            </a:r>
            <a:r>
              <a:rPr lang="en-US" dirty="0" smtClean="0"/>
              <a:t>is done using capacitors 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dirty="0" smtClean="0"/>
              <a:t>Transverse Electromagnetic Mode (TEM) is used for calibration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98906FF2-96A3-4215-9E03-07293D4BD3F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6493323" y="6571273"/>
            <a:ext cx="10313981" cy="1212128"/>
          </a:xfrm>
        </p:spPr>
        <p:txBody>
          <a:bodyPr/>
          <a:lstStyle/>
          <a:p>
            <a:r>
              <a:rPr lang="en-US" dirty="0" smtClean="0"/>
              <a:t>Calibration </a:t>
            </a:r>
            <a:r>
              <a:rPr lang="en-US" dirty="0"/>
              <a:t>s</a:t>
            </a:r>
            <a:r>
              <a:rPr lang="en-US" dirty="0" smtClean="0"/>
              <a:t>etup </a:t>
            </a:r>
            <a:endParaRPr lang="en-US" dirty="0"/>
          </a:p>
          <a:p>
            <a:endParaRPr lang="fr-FR" dirty="0"/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212D9963-AB14-4C9D-BE9C-512FB86B940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76552" y="17556809"/>
            <a:ext cx="13288793" cy="2319603"/>
          </a:xfrm>
        </p:spPr>
        <p:txBody>
          <a:bodyPr/>
          <a:lstStyle/>
          <a:p>
            <a:pPr marL="571500" indent="-571500" algn="l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510" dirty="0" smtClean="0"/>
              <a:t>TEM cell is used to create an electromagnetic field with known characteristics:</a:t>
            </a:r>
          </a:p>
          <a:p>
            <a:pPr marL="1545172" lvl="1" indent="-571500" algn="l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510" kern="1200" dirty="0">
                <a:solidFill>
                  <a:srgbClr val="4F575D"/>
                </a:solidFill>
                <a:cs typeface="Arial"/>
              </a:rPr>
              <a:t>Simplicity of the control of the specifications of the created field</a:t>
            </a:r>
          </a:p>
          <a:p>
            <a:pPr marL="1545172" lvl="1" indent="-571500" algn="l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510" kern="1200" dirty="0">
                <a:solidFill>
                  <a:srgbClr val="4F575D"/>
                </a:solidFill>
                <a:cs typeface="Arial"/>
              </a:rPr>
              <a:t>Uniform electromagnetic field inside the cell</a:t>
            </a:r>
          </a:p>
          <a:p>
            <a:pPr marL="1545172" lvl="1" indent="-571500" algn="l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510" kern="1200" dirty="0">
                <a:solidFill>
                  <a:srgbClr val="4F575D"/>
                </a:solidFill>
                <a:cs typeface="Arial"/>
              </a:rPr>
              <a:t>immunity against external electromagnetic interferences (EMI)</a:t>
            </a:r>
          </a:p>
          <a:p>
            <a:pPr marL="1545172" lvl="1" indent="-571500" algn="l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3510" dirty="0" smtClean="0"/>
          </a:p>
          <a:p>
            <a:pPr marL="1545172" lvl="1" indent="-571500" algn="l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3510" dirty="0" smtClean="0"/>
          </a:p>
          <a:p>
            <a:pPr marL="1545172" lvl="1" indent="-571500" algn="l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3510" dirty="0" smtClean="0"/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356C2A3B-C0D0-4F55-A07E-D9EF9FC9003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6927443" y="35000084"/>
            <a:ext cx="12920348" cy="3920511"/>
          </a:xfrm>
        </p:spPr>
        <p:txBody>
          <a:bodyPr/>
          <a:lstStyle/>
          <a:p>
            <a:pPr algn="just"/>
            <a:r>
              <a:rPr lang="en-US" dirty="0" smtClean="0"/>
              <a:t>When the </a:t>
            </a:r>
            <a:r>
              <a:rPr lang="en-US" dirty="0"/>
              <a:t>probe is positioned so that the surface of the loop is perpendicular to the </a:t>
            </a:r>
            <a:r>
              <a:rPr lang="en-US" dirty="0" smtClean="0"/>
              <a:t>Y-axis, the measurements of the AF </a:t>
            </a:r>
            <a:r>
              <a:rPr lang="en-US" dirty="0"/>
              <a:t>show a strong agreement with the theoretical calculations, especially at high </a:t>
            </a:r>
            <a:r>
              <a:rPr lang="en-US" dirty="0" smtClean="0"/>
              <a:t>frequencies</a:t>
            </a:r>
          </a:p>
          <a:p>
            <a:pPr algn="just"/>
            <a:r>
              <a:rPr lang="en-US" dirty="0" smtClean="0"/>
              <a:t>When the probe </a:t>
            </a:r>
            <a:r>
              <a:rPr lang="en-US" dirty="0"/>
              <a:t>is rotated 90 degrees around the </a:t>
            </a:r>
            <a:r>
              <a:rPr lang="en-US" dirty="0" smtClean="0"/>
              <a:t>Z–axis, the </a:t>
            </a:r>
            <a:r>
              <a:rPr lang="en-US" dirty="0"/>
              <a:t>measurement is totally changed with respect to the theoretical calculation</a:t>
            </a:r>
          </a:p>
          <a:p>
            <a:pPr algn="just"/>
            <a:endParaRPr lang="en-US" dirty="0" smtClean="0"/>
          </a:p>
          <a:p>
            <a:endParaRPr lang="fr-FR" dirty="0"/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16CF8D28-C6B1-4E8F-B948-C7EAA781549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779588" y="36020595"/>
            <a:ext cx="13721556" cy="874712"/>
          </a:xfrm>
        </p:spPr>
        <p:txBody>
          <a:bodyPr/>
          <a:lstStyle/>
          <a:p>
            <a:r>
              <a:rPr lang="fr-FR" dirty="0"/>
              <a:t>Conclusion</a:t>
            </a:r>
          </a:p>
          <a:p>
            <a:endParaRPr lang="fr-FR" dirty="0"/>
          </a:p>
        </p:txBody>
      </p:sp>
      <p:sp>
        <p:nvSpPr>
          <p:cNvPr id="106" name="Espace réservé du texte 7">
            <a:extLst>
              <a:ext uri="{FF2B5EF4-FFF2-40B4-BE49-F238E27FC236}">
                <a16:creationId xmlns:a16="http://schemas.microsoft.com/office/drawing/2014/main" id="{D2FE7DA1-D599-4CCC-BB18-D95C0CBE79E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44964" y="11658346"/>
            <a:ext cx="13350178" cy="1165225"/>
          </a:xfrm>
        </p:spPr>
        <p:txBody>
          <a:bodyPr/>
          <a:lstStyle/>
          <a:p>
            <a:r>
              <a:rPr lang="fr-FR" dirty="0" smtClean="0"/>
              <a:t> Transversal </a:t>
            </a:r>
            <a:r>
              <a:rPr lang="en-US" dirty="0" smtClean="0"/>
              <a:t>Electromagnetic</a:t>
            </a:r>
            <a:r>
              <a:rPr lang="fr-FR" dirty="0" smtClean="0"/>
              <a:t> </a:t>
            </a:r>
            <a:r>
              <a:rPr lang="fr-FR" dirty="0"/>
              <a:t>Mode (TEM)</a:t>
            </a:r>
          </a:p>
          <a:p>
            <a:endParaRPr lang="fr-FR" dirty="0"/>
          </a:p>
        </p:txBody>
      </p:sp>
      <p:pic>
        <p:nvPicPr>
          <p:cNvPr id="107" name="Picture 10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3385" y="12880906"/>
            <a:ext cx="6672366" cy="4503099"/>
          </a:xfrm>
          <a:prstGeom prst="rect">
            <a:avLst/>
          </a:prstGeom>
        </p:spPr>
      </p:pic>
      <p:pic>
        <p:nvPicPr>
          <p:cNvPr id="108" name="Picture 10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33" y="13477847"/>
            <a:ext cx="5159108" cy="3402381"/>
          </a:xfrm>
          <a:prstGeom prst="rect">
            <a:avLst/>
          </a:prstGeom>
        </p:spPr>
      </p:pic>
      <p:sp>
        <p:nvSpPr>
          <p:cNvPr id="109" name="Espace réservé du texte 9">
            <a:extLst>
              <a:ext uri="{FF2B5EF4-FFF2-40B4-BE49-F238E27FC236}">
                <a16:creationId xmlns:a16="http://schemas.microsoft.com/office/drawing/2014/main" id="{98906FF2-96A3-4215-9E03-07293D4BD3F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632744" y="24738989"/>
            <a:ext cx="11277601" cy="1212128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 smtClean="0"/>
              <a:t>used loop </a:t>
            </a:r>
            <a:r>
              <a:rPr lang="en-US" dirty="0"/>
              <a:t>a</a:t>
            </a:r>
            <a:r>
              <a:rPr lang="en-US" dirty="0" smtClean="0"/>
              <a:t>ntenna probe</a:t>
            </a:r>
            <a:endParaRPr lang="fr-FR" dirty="0"/>
          </a:p>
        </p:txBody>
      </p:sp>
      <p:pic>
        <p:nvPicPr>
          <p:cNvPr id="110" name="Picture 10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1071" y="26405125"/>
            <a:ext cx="4950381" cy="4724809"/>
          </a:xfrm>
          <a:prstGeom prst="rect">
            <a:avLst/>
          </a:prstGeom>
        </p:spPr>
      </p:pic>
      <p:grpSp>
        <p:nvGrpSpPr>
          <p:cNvPr id="111" name="Group 110"/>
          <p:cNvGrpSpPr/>
          <p:nvPr/>
        </p:nvGrpSpPr>
        <p:grpSpPr>
          <a:xfrm>
            <a:off x="1779588" y="26503067"/>
            <a:ext cx="4310071" cy="4426168"/>
            <a:chOff x="1017135" y="28024007"/>
            <a:chExt cx="4310071" cy="4426168"/>
          </a:xfrm>
        </p:grpSpPr>
        <p:grpSp>
          <p:nvGrpSpPr>
            <p:cNvPr id="112" name="Group 111"/>
            <p:cNvGrpSpPr/>
            <p:nvPr/>
          </p:nvGrpSpPr>
          <p:grpSpPr>
            <a:xfrm>
              <a:off x="1100907" y="28428508"/>
              <a:ext cx="3565832" cy="4021667"/>
              <a:chOff x="3327400" y="381000"/>
              <a:chExt cx="2768600" cy="4021667"/>
            </a:xfrm>
          </p:grpSpPr>
          <p:sp>
            <p:nvSpPr>
              <p:cNvPr id="118" name="Rectangle 117"/>
              <p:cNvSpPr/>
              <p:nvPr/>
            </p:nvSpPr>
            <p:spPr>
              <a:xfrm>
                <a:off x="3327400" y="381000"/>
                <a:ext cx="2768600" cy="3810000"/>
              </a:xfrm>
              <a:prstGeom prst="rect">
                <a:avLst/>
              </a:prstGeom>
              <a:solidFill>
                <a:sysClr val="window" lastClr="FFFFFF"/>
              </a:solidFill>
              <a:ln w="330200" cap="flat" cmpd="sng" algn="ctr">
                <a:solidFill>
                  <a:srgbClr val="ED7D31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9" name="Rectangle 118"/>
              <p:cNvSpPr/>
              <p:nvPr/>
            </p:nvSpPr>
            <p:spPr>
              <a:xfrm>
                <a:off x="4436534" y="4038600"/>
                <a:ext cx="101600" cy="304800"/>
              </a:xfrm>
              <a:prstGeom prst="rect">
                <a:avLst/>
              </a:prstGeom>
              <a:solidFill>
                <a:srgbClr val="00B050"/>
              </a:solidFill>
              <a:ln w="12700" cap="flat" cmpd="sng" algn="ctr">
                <a:solidFill>
                  <a:srgbClr val="00B05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0" name="Rectangle 119"/>
              <p:cNvSpPr/>
              <p:nvPr/>
            </p:nvSpPr>
            <p:spPr>
              <a:xfrm>
                <a:off x="4842934" y="4038600"/>
                <a:ext cx="101599" cy="304800"/>
              </a:xfrm>
              <a:prstGeom prst="rect">
                <a:avLst/>
              </a:prstGeom>
              <a:solidFill>
                <a:srgbClr val="FF0000"/>
              </a:solidFill>
              <a:ln w="1270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1" name="Rectangle 120"/>
              <p:cNvSpPr/>
              <p:nvPr/>
            </p:nvSpPr>
            <p:spPr>
              <a:xfrm>
                <a:off x="4605867" y="3903133"/>
                <a:ext cx="177800" cy="499534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  <p:cxnSp>
          <p:nvCxnSpPr>
            <p:cNvPr id="113" name="Straight Arrow Connector 112"/>
            <p:cNvCxnSpPr/>
            <p:nvPr/>
          </p:nvCxnSpPr>
          <p:spPr bwMode="auto">
            <a:xfrm>
              <a:off x="5138301" y="28270200"/>
              <a:ext cx="23013" cy="4036541"/>
            </a:xfrm>
            <a:prstGeom prst="straightConnector1">
              <a:avLst/>
            </a:prstGeom>
            <a:solidFill>
              <a:srgbClr val="BBE0E3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triangle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4" name="Straight Arrow Connector 113"/>
            <p:cNvCxnSpPr/>
            <p:nvPr/>
          </p:nvCxnSpPr>
          <p:spPr bwMode="auto">
            <a:xfrm flipV="1">
              <a:off x="1017135" y="28042525"/>
              <a:ext cx="3918756" cy="2974"/>
            </a:xfrm>
            <a:prstGeom prst="straightConnector1">
              <a:avLst/>
            </a:prstGeom>
            <a:solidFill>
              <a:srgbClr val="BBE0E3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triangle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5" name="TextBox 114"/>
            <p:cNvSpPr txBox="1"/>
            <p:nvPr/>
          </p:nvSpPr>
          <p:spPr>
            <a:xfrm>
              <a:off x="4744001" y="30052443"/>
              <a:ext cx="583205" cy="135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16" name="TextBox 115"/>
            <p:cNvSpPr txBox="1"/>
            <p:nvPr/>
          </p:nvSpPr>
          <p:spPr>
            <a:xfrm rot="16200000">
              <a:off x="4669316" y="30002750"/>
              <a:ext cx="69412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13mm</a:t>
              </a: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2551446" y="28024007"/>
              <a:ext cx="69412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13mm</a:t>
              </a:r>
            </a:p>
          </p:txBody>
        </p:sp>
      </p:grpSp>
      <p:sp>
        <p:nvSpPr>
          <p:cNvPr id="123" name="Espace réservé du texte 11">
            <a:extLst>
              <a:ext uri="{FF2B5EF4-FFF2-40B4-BE49-F238E27FC236}">
                <a16:creationId xmlns:a16="http://schemas.microsoft.com/office/drawing/2014/main" id="{CF093484-95C1-4E8D-A12C-BDDD1DE5433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632744" y="31440770"/>
            <a:ext cx="14186243" cy="4579825"/>
          </a:xfrm>
        </p:spPr>
        <p:txBody>
          <a:bodyPr/>
          <a:lstStyle/>
          <a:p>
            <a:pPr algn="just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fr-FR" sz="3600" dirty="0" smtClean="0"/>
              <a:t> Closed-circuit and square-</a:t>
            </a:r>
            <a:r>
              <a:rPr lang="en-US" altLang="fr-FR" sz="3600" dirty="0"/>
              <a:t> type</a:t>
            </a:r>
            <a:r>
              <a:rPr lang="en-US" sz="3600" dirty="0" smtClean="0"/>
              <a:t> </a:t>
            </a:r>
            <a:r>
              <a:rPr lang="en-US" altLang="fr-FR" sz="3600" dirty="0"/>
              <a:t>antenna</a:t>
            </a:r>
            <a:endParaRPr lang="en-US" sz="3600" dirty="0" smtClean="0"/>
          </a:p>
          <a:p>
            <a:pPr algn="just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600" dirty="0" smtClean="0"/>
              <a:t>  Small compared </a:t>
            </a:r>
            <a:r>
              <a:rPr lang="en-US" sz="3600" dirty="0"/>
              <a:t>to </a:t>
            </a:r>
            <a:r>
              <a:rPr lang="en-US" sz="3600" dirty="0" smtClean="0"/>
              <a:t>the wavelength </a:t>
            </a:r>
            <a:r>
              <a:rPr lang="en-US" sz="3600" dirty="0"/>
              <a:t>(&lt; </a:t>
            </a:r>
            <a:r>
              <a:rPr lang="en-US" sz="3600" dirty="0" smtClean="0"/>
              <a:t>λ/10)</a:t>
            </a:r>
          </a:p>
          <a:p>
            <a:pPr algn="just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fr-FR" sz="3600" dirty="0" smtClean="0"/>
              <a:t> The </a:t>
            </a:r>
            <a:r>
              <a:rPr lang="en-US" altLang="fr-FR" sz="3600" dirty="0"/>
              <a:t>antenna impedance is dominantly inductive </a:t>
            </a:r>
            <a:r>
              <a:rPr lang="en-US" altLang="fr-FR" sz="3600" dirty="0" smtClean="0"/>
              <a:t>(the resistive component is considered negligible)</a:t>
            </a:r>
            <a:endParaRPr lang="en-US" altLang="fr-FR" sz="3600" dirty="0"/>
          </a:p>
          <a:p>
            <a:pPr algn="just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fr-FR" sz="3600" dirty="0" smtClean="0"/>
              <a:t> A </a:t>
            </a:r>
            <a:r>
              <a:rPr lang="en-US" altLang="fr-FR" sz="3600" dirty="0"/>
              <a:t>capacitor is thus used as a matching element to compensate the inductive </a:t>
            </a:r>
            <a:r>
              <a:rPr lang="en-US" altLang="fr-FR" sz="3600" dirty="0" smtClean="0"/>
              <a:t>reactance and match the loop impedance to 50 </a:t>
            </a:r>
            <a:r>
              <a:rPr lang="en-US" altLang="fr-FR" sz="3600" dirty="0" smtClean="0">
                <a:latin typeface="Symbol" panose="05050102010706020507" pitchFamily="18" charset="2"/>
              </a:rPr>
              <a:t>W</a:t>
            </a:r>
          </a:p>
          <a:p>
            <a:pPr algn="just">
              <a:lnSpc>
                <a:spcPct val="120000"/>
              </a:lnSpc>
              <a:spcBef>
                <a:spcPct val="0"/>
              </a:spcBef>
            </a:pPr>
            <a:endParaRPr lang="en-US" sz="3600" dirty="0"/>
          </a:p>
          <a:p>
            <a:pPr algn="just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fr-FR" sz="3600" dirty="0" smtClean="0"/>
          </a:p>
          <a:p>
            <a:pPr algn="just"/>
            <a:endParaRPr lang="en-US" dirty="0"/>
          </a:p>
        </p:txBody>
      </p:sp>
      <p:sp>
        <p:nvSpPr>
          <p:cNvPr id="125" name="Espace réservé du texte 10">
            <a:extLst>
              <a:ext uri="{FF2B5EF4-FFF2-40B4-BE49-F238E27FC236}">
                <a16:creationId xmlns:a16="http://schemas.microsoft.com/office/drawing/2014/main" id="{9D127627-14CB-47DC-9E9A-13433F623B2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5445991" y="13735513"/>
            <a:ext cx="14401800" cy="3202612"/>
          </a:xfrm>
        </p:spPr>
        <p:txBody>
          <a:bodyPr/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dirty="0" smtClean="0"/>
              <a:t>One terminal of the  TEM cell is supplied with a given power from a </a:t>
            </a:r>
            <a:r>
              <a:rPr lang="en-US" dirty="0"/>
              <a:t>vector network analyzer (</a:t>
            </a:r>
            <a:r>
              <a:rPr lang="en-US" dirty="0" err="1"/>
              <a:t>VNA</a:t>
            </a:r>
            <a:r>
              <a:rPr lang="en-US" dirty="0" smtClean="0"/>
              <a:t>) and </a:t>
            </a:r>
            <a:r>
              <a:rPr lang="en-US" dirty="0"/>
              <a:t>the other terminal </a:t>
            </a:r>
            <a:r>
              <a:rPr lang="en-US" dirty="0" smtClean="0"/>
              <a:t>is connected to a </a:t>
            </a:r>
            <a:r>
              <a:rPr lang="en-US" dirty="0"/>
              <a:t>50 Ω load </a:t>
            </a:r>
            <a:endParaRPr lang="en-US" dirty="0" smtClean="0"/>
          </a:p>
          <a:p>
            <a:pPr algn="just"/>
            <a:endParaRPr lang="en-US" dirty="0" smtClean="0"/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probe is placed </a:t>
            </a:r>
            <a:r>
              <a:rPr lang="en-US" dirty="0" smtClean="0"/>
              <a:t>inside the cell and it is connected to port 2 of the </a:t>
            </a:r>
            <a:r>
              <a:rPr lang="en-US" dirty="0" err="1" smtClean="0"/>
              <a:t>VNA</a:t>
            </a:r>
            <a:endParaRPr lang="en-US" dirty="0" smtClean="0"/>
          </a:p>
          <a:p>
            <a:pPr algn="just"/>
            <a:r>
              <a:rPr lang="en-US" dirty="0" smtClean="0"/>
              <a:t> 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dirty="0" smtClean="0"/>
              <a:t>The transmission coefficient S</a:t>
            </a:r>
            <a:r>
              <a:rPr lang="en-US" sz="1800" dirty="0" smtClean="0"/>
              <a:t>21</a:t>
            </a:r>
            <a:r>
              <a:rPr lang="en-US" dirty="0" smtClean="0"/>
              <a:t> is measured by the </a:t>
            </a:r>
            <a:r>
              <a:rPr lang="en-US" dirty="0" err="1" smtClean="0"/>
              <a:t>VNA</a:t>
            </a:r>
            <a:r>
              <a:rPr lang="en-US" dirty="0" smtClean="0"/>
              <a:t> for the calculation of the antenna factor (AF)</a:t>
            </a:r>
            <a:endParaRPr lang="en-US" dirty="0"/>
          </a:p>
          <a:p>
            <a:pPr algn="just"/>
            <a:endParaRPr lang="en-US" dirty="0"/>
          </a:p>
          <a:p>
            <a:pPr algn="just"/>
            <a:endParaRPr lang="en-US" dirty="0"/>
          </a:p>
        </p:txBody>
      </p:sp>
      <p:grpSp>
        <p:nvGrpSpPr>
          <p:cNvPr id="126" name="Group 125"/>
          <p:cNvGrpSpPr/>
          <p:nvPr/>
        </p:nvGrpSpPr>
        <p:grpSpPr>
          <a:xfrm>
            <a:off x="17110501" y="7653582"/>
            <a:ext cx="10430780" cy="5929720"/>
            <a:chOff x="5172364" y="2207491"/>
            <a:chExt cx="4276436" cy="3010270"/>
          </a:xfrm>
        </p:grpSpPr>
        <p:grpSp>
          <p:nvGrpSpPr>
            <p:cNvPr id="127" name="Group 126"/>
            <p:cNvGrpSpPr/>
            <p:nvPr/>
          </p:nvGrpSpPr>
          <p:grpSpPr>
            <a:xfrm>
              <a:off x="5172364" y="2207491"/>
              <a:ext cx="4276436" cy="2965642"/>
              <a:chOff x="5172364" y="2207491"/>
              <a:chExt cx="4276436" cy="2965642"/>
            </a:xfrm>
          </p:grpSpPr>
          <p:sp>
            <p:nvSpPr>
              <p:cNvPr id="133" name="Rectangle 132"/>
              <p:cNvSpPr/>
              <p:nvPr/>
            </p:nvSpPr>
            <p:spPr>
              <a:xfrm>
                <a:off x="5172364" y="2207491"/>
                <a:ext cx="4276436" cy="1339272"/>
              </a:xfrm>
              <a:prstGeom prst="rect">
                <a:avLst/>
              </a:prstGeom>
              <a:ln w="285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4" name="Donut 133"/>
              <p:cNvSpPr/>
              <p:nvPr/>
            </p:nvSpPr>
            <p:spPr>
              <a:xfrm>
                <a:off x="5532582" y="3131127"/>
                <a:ext cx="240145" cy="249382"/>
              </a:xfrm>
              <a:prstGeom prst="donu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9525"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35" name="Donut 134"/>
              <p:cNvSpPr/>
              <p:nvPr/>
            </p:nvSpPr>
            <p:spPr>
              <a:xfrm>
                <a:off x="8862291" y="3131127"/>
                <a:ext cx="240145" cy="249382"/>
              </a:xfrm>
              <a:prstGeom prst="donu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9525"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36" name="TextBox 135"/>
              <p:cNvSpPr txBox="1"/>
              <p:nvPr/>
            </p:nvSpPr>
            <p:spPr>
              <a:xfrm>
                <a:off x="6308437" y="2385022"/>
                <a:ext cx="2392218" cy="2968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Vector Network Analyzer</a:t>
                </a:r>
              </a:p>
            </p:txBody>
          </p:sp>
          <p:sp>
            <p:nvSpPr>
              <p:cNvPr id="137" name="TextBox 136"/>
              <p:cNvSpPr txBox="1"/>
              <p:nvPr/>
            </p:nvSpPr>
            <p:spPr>
              <a:xfrm>
                <a:off x="5412509" y="2890982"/>
                <a:ext cx="895928" cy="1874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PORT1</a:t>
                </a:r>
                <a:endParaRPr lang="en-US" sz="1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8" name="TextBox 137"/>
              <p:cNvSpPr txBox="1"/>
              <p:nvPr/>
            </p:nvSpPr>
            <p:spPr>
              <a:xfrm>
                <a:off x="8700655" y="2890982"/>
                <a:ext cx="655781" cy="1874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PORT2</a:t>
                </a:r>
                <a:endParaRPr lang="en-US" sz="1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9" name="Rectangle 138"/>
              <p:cNvSpPr/>
              <p:nvPr/>
            </p:nvSpPr>
            <p:spPr>
              <a:xfrm>
                <a:off x="6410036" y="4516582"/>
                <a:ext cx="1754909" cy="517236"/>
              </a:xfrm>
              <a:prstGeom prst="rect">
                <a:avLst/>
              </a:prstGeom>
              <a:solidFill>
                <a:srgbClr val="FFC000"/>
              </a:solidFill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140" name="Rectangle 139"/>
              <p:cNvSpPr/>
              <p:nvPr/>
            </p:nvSpPr>
            <p:spPr>
              <a:xfrm>
                <a:off x="6243782" y="4701309"/>
                <a:ext cx="166254" cy="1477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141" name="Rectangle 140"/>
              <p:cNvSpPr/>
              <p:nvPr/>
            </p:nvSpPr>
            <p:spPr>
              <a:xfrm>
                <a:off x="8164945" y="4701309"/>
                <a:ext cx="166254" cy="1477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142" name="Rectangle 141"/>
              <p:cNvSpPr/>
              <p:nvPr/>
            </p:nvSpPr>
            <p:spPr>
              <a:xfrm>
                <a:off x="6410036" y="4753610"/>
                <a:ext cx="1754909" cy="45719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cxnSp>
            <p:nvCxnSpPr>
              <p:cNvPr id="143" name="Straight Connector 142"/>
              <p:cNvCxnSpPr>
                <a:stCxn id="134" idx="4"/>
              </p:cNvCxnSpPr>
              <p:nvPr/>
            </p:nvCxnSpPr>
            <p:spPr>
              <a:xfrm flipH="1">
                <a:off x="5652654" y="3380509"/>
                <a:ext cx="1" cy="1394691"/>
              </a:xfrm>
              <a:prstGeom prst="line">
                <a:avLst/>
              </a:prstGeom>
              <a:ln w="5715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/>
              <p:cNvCxnSpPr>
                <a:endCxn id="140" idx="1"/>
              </p:cNvCxnSpPr>
              <p:nvPr/>
            </p:nvCxnSpPr>
            <p:spPr>
              <a:xfrm>
                <a:off x="5652654" y="4775200"/>
                <a:ext cx="591128" cy="0"/>
              </a:xfrm>
              <a:prstGeom prst="line">
                <a:avLst/>
              </a:prstGeom>
              <a:ln w="571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5" name="Flowchart: Or 144"/>
              <p:cNvSpPr/>
              <p:nvPr/>
            </p:nvSpPr>
            <p:spPr>
              <a:xfrm>
                <a:off x="7219650" y="4701309"/>
                <a:ext cx="187914" cy="147782"/>
              </a:xfrm>
              <a:prstGeom prst="flowChartOr">
                <a:avLst/>
              </a:prstGeom>
              <a:ln w="952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grpSp>
            <p:nvGrpSpPr>
              <p:cNvPr id="146" name="Group 145"/>
              <p:cNvGrpSpPr/>
              <p:nvPr/>
            </p:nvGrpSpPr>
            <p:grpSpPr>
              <a:xfrm>
                <a:off x="7297531" y="4912937"/>
                <a:ext cx="54358" cy="260196"/>
                <a:chOff x="3141133" y="4343400"/>
                <a:chExt cx="118534" cy="357909"/>
              </a:xfrm>
            </p:grpSpPr>
            <p:sp>
              <p:nvSpPr>
                <p:cNvPr id="150" name="Rectangle 149"/>
                <p:cNvSpPr/>
                <p:nvPr/>
              </p:nvSpPr>
              <p:spPr>
                <a:xfrm>
                  <a:off x="3141133" y="4343400"/>
                  <a:ext cx="118534" cy="173182"/>
                </a:xfrm>
                <a:prstGeom prst="rect">
                  <a:avLst/>
                </a:prstGeom>
                <a:solidFill>
                  <a:schemeClr val="accent4"/>
                </a:solidFill>
                <a:ln w="76200">
                  <a:solidFill>
                    <a:srgbClr val="92D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b="1"/>
                </a:p>
              </p:txBody>
            </p:sp>
            <p:sp>
              <p:nvSpPr>
                <p:cNvPr id="151" name="Rectangle 150"/>
                <p:cNvSpPr/>
                <p:nvPr/>
              </p:nvSpPr>
              <p:spPr>
                <a:xfrm>
                  <a:off x="3179312" y="4516582"/>
                  <a:ext cx="45719" cy="184727"/>
                </a:xfrm>
                <a:prstGeom prst="rect">
                  <a:avLst/>
                </a:prstGeom>
                <a:solidFill>
                  <a:srgbClr val="92D050"/>
                </a:solidFill>
                <a:ln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/>
                </a:p>
              </p:txBody>
            </p:sp>
          </p:grpSp>
          <p:cxnSp>
            <p:nvCxnSpPr>
              <p:cNvPr id="147" name="Straight Connector 146"/>
              <p:cNvCxnSpPr>
                <a:stCxn id="151" idx="2"/>
              </p:cNvCxnSpPr>
              <p:nvPr/>
            </p:nvCxnSpPr>
            <p:spPr>
              <a:xfrm>
                <a:off x="7325522" y="5173133"/>
                <a:ext cx="1679701" cy="0"/>
              </a:xfrm>
              <a:prstGeom prst="line">
                <a:avLst/>
              </a:prstGeom>
              <a:ln w="571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/>
              <p:cNvCxnSpPr>
                <a:endCxn id="135" idx="4"/>
              </p:cNvCxnSpPr>
              <p:nvPr/>
            </p:nvCxnSpPr>
            <p:spPr>
              <a:xfrm flipH="1" flipV="1">
                <a:off x="8982364" y="3380509"/>
                <a:ext cx="13287" cy="1792624"/>
              </a:xfrm>
              <a:prstGeom prst="line">
                <a:avLst/>
              </a:prstGeom>
              <a:ln w="571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9" name="Rectangle 148"/>
              <p:cNvSpPr/>
              <p:nvPr/>
            </p:nvSpPr>
            <p:spPr>
              <a:xfrm>
                <a:off x="7302662" y="4924572"/>
                <a:ext cx="45719" cy="45719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</p:grpSp>
        <p:sp>
          <p:nvSpPr>
            <p:cNvPr id="128" name="TextBox 127"/>
            <p:cNvSpPr txBox="1"/>
            <p:nvPr/>
          </p:nvSpPr>
          <p:spPr>
            <a:xfrm>
              <a:off x="8354014" y="4697916"/>
              <a:ext cx="890338" cy="3281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50</a:t>
              </a:r>
              <a:r>
                <a:rPr lang="el-GR" sz="1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Ω</a:t>
              </a:r>
              <a:r>
                <a:rPr lang="en-US" sz="1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r>
                <a:rPr lang="en-US" sz="1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Matching load </a:t>
              </a:r>
              <a:endPara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7008980" y="4231509"/>
              <a:ext cx="943055" cy="1874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Center Point  </a:t>
              </a:r>
              <a:endPara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6410036" y="5030267"/>
              <a:ext cx="1029249" cy="1874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Antenna Loop Probe   </a:t>
              </a:r>
              <a:endPara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2" name="Espace réservé du texte 9">
            <a:extLst>
              <a:ext uri="{FF2B5EF4-FFF2-40B4-BE49-F238E27FC236}">
                <a16:creationId xmlns:a16="http://schemas.microsoft.com/office/drawing/2014/main" id="{98906FF2-96A3-4215-9E03-07293D4BD3F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6531380" y="17612162"/>
            <a:ext cx="2745264" cy="1212128"/>
          </a:xfrm>
        </p:spPr>
        <p:txBody>
          <a:bodyPr/>
          <a:lstStyle/>
          <a:p>
            <a:r>
              <a:rPr lang="en-US" dirty="0" smtClean="0"/>
              <a:t>Results </a:t>
            </a:r>
            <a:endParaRPr lang="en-US" dirty="0"/>
          </a:p>
          <a:p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" name="Text Box 855"/>
              <p:cNvSpPr txBox="1">
                <a:spLocks noChangeArrowheads="1"/>
              </p:cNvSpPr>
              <p:nvPr/>
            </p:nvSpPr>
            <p:spPr bwMode="auto">
              <a:xfrm>
                <a:off x="18628089" y="27608622"/>
                <a:ext cx="8474586" cy="14750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="" w="101600" algn="ctr">
                    <a:solidFill>
                      <a:srgbClr val="A9CB3D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 lIns="346059" tIns="36000" rIns="346059" bIns="36000">
                <a:spAutoFit/>
              </a:bodyPr>
              <a:lstStyle>
                <a:lvl1pPr marL="571500" indent="-571500" algn="l">
                  <a:spcBef>
                    <a:spcPct val="20000"/>
                  </a:spcBef>
                  <a:buChar char="•"/>
                  <a:defRPr sz="14600">
                    <a:solidFill>
                      <a:schemeClr val="tx1"/>
                    </a:solidFill>
                    <a:latin typeface="Arial" charset="0"/>
                  </a:defRPr>
                </a:lvl1pPr>
                <a:lvl2pPr marL="3394075" indent="-1304925" algn="l">
                  <a:spcBef>
                    <a:spcPct val="20000"/>
                  </a:spcBef>
                  <a:buChar char="–"/>
                  <a:defRPr sz="12800">
                    <a:solidFill>
                      <a:schemeClr val="tx1"/>
                    </a:solidFill>
                    <a:latin typeface="Arial" charset="0"/>
                  </a:defRPr>
                </a:lvl2pPr>
                <a:lvl3pPr marL="5221288" indent="-1044575" algn="l">
                  <a:spcBef>
                    <a:spcPct val="20000"/>
                  </a:spcBef>
                  <a:buChar char="•"/>
                  <a:defRPr sz="11000">
                    <a:solidFill>
                      <a:schemeClr val="tx1"/>
                    </a:solidFill>
                    <a:latin typeface="Arial" charset="0"/>
                  </a:defRPr>
                </a:lvl3pPr>
                <a:lvl4pPr marL="7308850" indent="-1044575" algn="l">
                  <a:spcBef>
                    <a:spcPct val="20000"/>
                  </a:spcBef>
                  <a:buChar char="–"/>
                  <a:defRPr sz="9100">
                    <a:solidFill>
                      <a:schemeClr val="tx1"/>
                    </a:solidFill>
                    <a:latin typeface="Arial" charset="0"/>
                  </a:defRPr>
                </a:lvl4pPr>
                <a:lvl5pPr marL="9396413" indent="-1044575" algn="l">
                  <a:spcBef>
                    <a:spcPct val="20000"/>
                  </a:spcBef>
                  <a:buChar char="»"/>
                  <a:defRPr sz="9100">
                    <a:solidFill>
                      <a:schemeClr val="tx1"/>
                    </a:solidFill>
                    <a:latin typeface="Arial" charset="0"/>
                  </a:defRPr>
                </a:lvl5pPr>
                <a:lvl6pPr marL="9853613" indent="-104457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100">
                    <a:solidFill>
                      <a:schemeClr val="tx1"/>
                    </a:solidFill>
                    <a:latin typeface="Arial" charset="0"/>
                  </a:defRPr>
                </a:lvl6pPr>
                <a:lvl7pPr marL="10310813" indent="-104457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100">
                    <a:solidFill>
                      <a:schemeClr val="tx1"/>
                    </a:solidFill>
                    <a:latin typeface="Arial" charset="0"/>
                  </a:defRPr>
                </a:lvl7pPr>
                <a:lvl8pPr marL="10768013" indent="-104457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100">
                    <a:solidFill>
                      <a:schemeClr val="tx1"/>
                    </a:solidFill>
                    <a:latin typeface="Arial" charset="0"/>
                  </a:defRPr>
                </a:lvl8pPr>
                <a:lvl9pPr marL="11225213" indent="-104457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1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sz="3600" dirty="0" smtClean="0">
                    <a:solidFill>
                      <a:srgbClr val="33CC33"/>
                    </a:solidFill>
                    <a:latin typeface="+mj-lt"/>
                  </a:rPr>
                  <a:t>AF</a:t>
                </a:r>
                <a:r>
                  <a:rPr lang="en-US" sz="3600" baseline="-25000" dirty="0" err="1" smtClean="0">
                    <a:solidFill>
                      <a:srgbClr val="33CC33"/>
                    </a:solidFill>
                    <a:latin typeface="+mj-lt"/>
                  </a:rPr>
                  <a:t>th</a:t>
                </a:r>
                <a:r>
                  <a:rPr lang="en-US" sz="3600" dirty="0">
                    <a:solidFill>
                      <a:srgbClr val="33CC33"/>
                    </a:solidFill>
                    <a:latin typeface="+mj-lt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33CC33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>
                            <a:solidFill>
                              <a:srgbClr val="33CC33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b="0" i="1">
                            <a:solidFill>
                              <a:srgbClr val="33CC33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fr-FR" sz="3600" b="0" i="1" smtClean="0">
                            <a:solidFill>
                              <a:srgbClr val="33CC33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3600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𝑝𝑖</m:t>
                        </m:r>
                        <m:r>
                          <a:rPr lang="fr-FR" sz="3600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fr-FR" sz="3600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fr-FR" sz="3600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.µ0</m:t>
                        </m:r>
                      </m:den>
                    </m:f>
                  </m:oMath>
                </a14:m>
                <a:endParaRPr lang="en-US" altLang="fr-FR" sz="3600" dirty="0" smtClean="0">
                  <a:latin typeface="+mj-lt"/>
                </a:endParaRPr>
              </a:p>
              <a:p>
                <a:pPr algn="just">
                  <a:spcBef>
                    <a:spcPct val="0"/>
                  </a:spcBef>
                </a:pPr>
                <a:endParaRPr lang="en-US" altLang="fr-FR" sz="3600" dirty="0">
                  <a:latin typeface="+mj-lt"/>
                </a:endParaRPr>
              </a:p>
            </p:txBody>
          </p:sp>
        </mc:Choice>
        <mc:Fallback xmlns="">
          <p:sp>
            <p:nvSpPr>
              <p:cNvPr id="153" name="Text Box 8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628089" y="27608622"/>
                <a:ext cx="8474586" cy="14750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01600" algn="ctr">
                    <a:solidFill>
                      <a:srgbClr val="A9CB3D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5" name="Picture 15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6843" y="29767241"/>
            <a:ext cx="6399361" cy="5141961"/>
          </a:xfrm>
          <a:prstGeom prst="rect">
            <a:avLst/>
          </a:prstGeom>
        </p:spPr>
      </p:pic>
      <p:pic>
        <p:nvPicPr>
          <p:cNvPr id="156" name="Picture 15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9250" y="29672306"/>
            <a:ext cx="6800324" cy="50503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7" name="Text Box 855"/>
              <p:cNvSpPr txBox="1">
                <a:spLocks noChangeArrowheads="1"/>
              </p:cNvSpPr>
              <p:nvPr/>
            </p:nvSpPr>
            <p:spPr bwMode="auto">
              <a:xfrm>
                <a:off x="19878722" y="22090683"/>
                <a:ext cx="8707965" cy="1533296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  <a:extLst>
                <a:ext uri="{909E8E84-426E-40dd-AFC4-6F175D3DCCD1}">
                  <a14:hiddenFill xmlns="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="" w="101600" algn="ctr">
                    <a:solidFill>
                      <a:srgbClr val="A9CB3D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346059" tIns="36000" rIns="346059" bIns="36000">
                <a:spAutoFit/>
              </a:bodyPr>
              <a:lstStyle>
                <a:lvl1pPr marL="571500" indent="-571500" algn="l">
                  <a:spcBef>
                    <a:spcPct val="20000"/>
                  </a:spcBef>
                  <a:buChar char="•"/>
                  <a:defRPr sz="14600">
                    <a:solidFill>
                      <a:schemeClr val="tx1"/>
                    </a:solidFill>
                    <a:latin typeface="Arial" charset="0"/>
                  </a:defRPr>
                </a:lvl1pPr>
                <a:lvl2pPr marL="3394075" indent="-1304925" algn="l">
                  <a:spcBef>
                    <a:spcPct val="20000"/>
                  </a:spcBef>
                  <a:buChar char="–"/>
                  <a:defRPr sz="12800">
                    <a:solidFill>
                      <a:schemeClr val="tx1"/>
                    </a:solidFill>
                    <a:latin typeface="Arial" charset="0"/>
                  </a:defRPr>
                </a:lvl2pPr>
                <a:lvl3pPr marL="5221288" indent="-1044575" algn="l">
                  <a:spcBef>
                    <a:spcPct val="20000"/>
                  </a:spcBef>
                  <a:buChar char="•"/>
                  <a:defRPr sz="11000">
                    <a:solidFill>
                      <a:schemeClr val="tx1"/>
                    </a:solidFill>
                    <a:latin typeface="Arial" charset="0"/>
                  </a:defRPr>
                </a:lvl3pPr>
                <a:lvl4pPr marL="7308850" indent="-1044575" algn="l">
                  <a:spcBef>
                    <a:spcPct val="20000"/>
                  </a:spcBef>
                  <a:buChar char="–"/>
                  <a:defRPr sz="9100">
                    <a:solidFill>
                      <a:schemeClr val="tx1"/>
                    </a:solidFill>
                    <a:latin typeface="Arial" charset="0"/>
                  </a:defRPr>
                </a:lvl4pPr>
                <a:lvl5pPr marL="9396413" indent="-1044575" algn="l">
                  <a:spcBef>
                    <a:spcPct val="20000"/>
                  </a:spcBef>
                  <a:buChar char="»"/>
                  <a:defRPr sz="9100">
                    <a:solidFill>
                      <a:schemeClr val="tx1"/>
                    </a:solidFill>
                    <a:latin typeface="Arial" charset="0"/>
                  </a:defRPr>
                </a:lvl5pPr>
                <a:lvl6pPr marL="9853613" indent="-104457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100">
                    <a:solidFill>
                      <a:schemeClr val="tx1"/>
                    </a:solidFill>
                    <a:latin typeface="Arial" charset="0"/>
                  </a:defRPr>
                </a:lvl6pPr>
                <a:lvl7pPr marL="10310813" indent="-104457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100">
                    <a:solidFill>
                      <a:schemeClr val="tx1"/>
                    </a:solidFill>
                    <a:latin typeface="Arial" charset="0"/>
                  </a:defRPr>
                </a:lvl7pPr>
                <a:lvl8pPr marL="10768013" indent="-104457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100">
                    <a:solidFill>
                      <a:schemeClr val="tx1"/>
                    </a:solidFill>
                    <a:latin typeface="Arial" charset="0"/>
                  </a:defRPr>
                </a:lvl8pPr>
                <a:lvl9pPr marL="11225213" indent="-104457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1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𝑨𝑭</m:t>
                      </m:r>
                      <m:r>
                        <a:rPr kumimoji="0" lang="en-US" sz="2800" b="1" i="1" u="none" strike="noStrike" kern="0" cap="none" spc="0" normalizeH="0" baseline="-25000" noProof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0" lang="en-US" sz="28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en-US" sz="28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28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sz="28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𝑯</m:t>
                              </m:r>
                            </m:e>
                            <m:sub>
                              <m:r>
                                <a:rPr kumimoji="0" lang="en-US" sz="28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𝑻𝑬𝑴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kumimoji="0" lang="en-US" sz="28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sz="28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kumimoji="0" lang="en-US" sz="28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𝒐𝒖𝒕</m:t>
                              </m:r>
                              <m:r>
                                <a:rPr kumimoji="0" lang="en-US" sz="28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</m:den>
                      </m:f>
                      <m:r>
                        <a:rPr kumimoji="0" lang="en-US" sz="2800" b="1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en-US" sz="28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ctrlPr>
                                <a:rPr kumimoji="0" lang="en-US" sz="28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>
                              <m:r>
                                <a:rPr kumimoji="0" lang="en-US" sz="28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g>
                            <m:e>
                              <m:f>
                                <m:fPr>
                                  <m:ctrlPr>
                                    <a:rPr kumimoji="0" lang="en-US" sz="2800" b="1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chemeClr val="tx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kumimoji="0" lang="en-US" sz="2800" b="1" i="1" u="none" strike="noStrike" kern="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chemeClr val="tx2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2800" b="1" i="1" u="none" strike="noStrike" kern="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chemeClr val="tx2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  <m:t>𝑷</m:t>
                                      </m:r>
                                    </m:e>
                                    <m:sub>
                                      <m:r>
                                        <a:rPr kumimoji="0" lang="en-US" sz="2800" b="1" i="1" u="none" strike="noStrike" kern="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chemeClr val="tx2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  <m:t>𝒊𝒏</m:t>
                                      </m:r>
                                    </m:sub>
                                  </m:sSub>
                                  <m:r>
                                    <a:rPr kumimoji="0" lang="en-US" sz="2800" b="1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chemeClr val="tx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  . </m:t>
                                  </m:r>
                                  <m:r>
                                    <a:rPr kumimoji="0" lang="en-US" sz="2800" b="1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chemeClr val="tx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𝟓𝟎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kumimoji="0" lang="en-US" sz="2800" b="1" i="1" u="none" strike="noStrike" kern="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chemeClr val="tx2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2800" b="1" i="1" u="none" strike="noStrike" kern="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chemeClr val="tx2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  <m:t>𝒁</m:t>
                                      </m:r>
                                    </m:e>
                                    <m:sub>
                                      <m:r>
                                        <a:rPr kumimoji="0" lang="en-US" sz="2800" b="1" i="1" u="none" strike="noStrike" kern="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chemeClr val="tx2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  <m:t>𝟎</m:t>
                                      </m:r>
                                    </m:sub>
                                  </m:sSub>
                                  <m:r>
                                    <a:rPr kumimoji="0" lang="en-US" sz="2800" b="1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chemeClr val="tx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. </m:t>
                                  </m:r>
                                  <m:r>
                                    <a:rPr kumimoji="0" lang="en-US" sz="2800" b="1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chemeClr val="tx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𝒉</m:t>
                                  </m:r>
                                </m:den>
                              </m:f>
                            </m:e>
                          </m:rad>
                        </m:num>
                        <m:den>
                          <m:rad>
                            <m:radPr>
                              <m:ctrlPr>
                                <a:rPr kumimoji="0" lang="en-US" sz="28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>
                              <m:r>
                                <a:rPr kumimoji="0" lang="en-US" sz="28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g>
                            <m:e>
                              <m:sSub>
                                <m:sSubPr>
                                  <m:ctrlPr>
                                    <a:rPr kumimoji="0" lang="en-US" sz="2800" b="1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chemeClr val="tx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800" b="1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chemeClr val="tx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𝑷</m:t>
                                  </m:r>
                                </m:e>
                                <m:sub>
                                  <m:r>
                                    <a:rPr kumimoji="0" lang="en-US" sz="2800" b="1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chemeClr val="tx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𝒐𝒖𝒕</m:t>
                                  </m:r>
                                </m:sub>
                              </m:sSub>
                              <m:r>
                                <a:rPr kumimoji="0" lang="en-US" sz="28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kumimoji="0" lang="en-US" sz="28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𝟓𝟎</m:t>
                              </m:r>
                            </m:e>
                          </m:rad>
                        </m:den>
                      </m:f>
                      <m:r>
                        <a:rPr kumimoji="0" lang="en-US" sz="2800" b="1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en-US" sz="28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en-US" sz="28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28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𝑺</m:t>
                          </m:r>
                          <m:r>
                            <a:rPr kumimoji="0" lang="en-US" sz="28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𝟐𝟏</m:t>
                          </m:r>
                        </m:den>
                      </m:f>
                      <m:r>
                        <a:rPr kumimoji="0" lang="en-US" sz="2800" b="1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 .</m:t>
                      </m:r>
                      <m:f>
                        <m:fPr>
                          <m:ctrlPr>
                            <a:rPr kumimoji="0" lang="en-US" sz="28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en-US" sz="28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sSub>
                            <m:sSubPr>
                              <m:ctrlPr>
                                <a:rPr kumimoji="0" lang="en-US" sz="28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sz="28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𝒁</m:t>
                              </m:r>
                            </m:e>
                            <m:sub>
                              <m:r>
                                <a:rPr kumimoji="0" lang="en-US" sz="28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  <m:r>
                            <a:rPr kumimoji="0" lang="en-US" sz="28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kumimoji="0" lang="en-US" sz="28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𝒉</m:t>
                          </m:r>
                        </m:den>
                      </m:f>
                    </m:oMath>
                  </m:oMathPara>
                </a14:m>
                <a:endParaRPr kumimoji="0" lang="en-US" altLang="fr-FR" sz="2800" b="1" i="0" u="sng" strike="noStrike" kern="0" cap="none" spc="0" normalizeH="0" baseline="0" noProof="0" dirty="0" smtClean="0">
                  <a:ln>
                    <a:noFill/>
                  </a:ln>
                  <a:solidFill>
                    <a:schemeClr val="tx2">
                      <a:lumMod val="60000"/>
                      <a:lumOff val="40000"/>
                    </a:schemeClr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</mc:Choice>
        <mc:Fallback xmlns="">
          <p:sp>
            <p:nvSpPr>
              <p:cNvPr id="157" name="Text Box 8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878722" y="22090683"/>
                <a:ext cx="8707965" cy="153329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01600" algn="ctr">
                    <a:solidFill>
                      <a:srgbClr val="A9CB3D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8" name="ZoneTexte 1"/>
          <p:cNvSpPr txBox="1">
            <a:spLocks noChangeArrowheads="1"/>
          </p:cNvSpPr>
          <p:nvPr/>
        </p:nvSpPr>
        <p:spPr bwMode="auto">
          <a:xfrm>
            <a:off x="9032698" y="41535097"/>
            <a:ext cx="20993683" cy="1018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914400" fontAlgn="base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r-FR" altLang="fr-FR" sz="3200" b="1" dirty="0" smtClean="0">
                <a:solidFill>
                  <a:srgbClr val="FFFFFF">
                    <a:lumMod val="50000"/>
                  </a:srgbClr>
                </a:solidFill>
                <a:latin typeface="Arial" charset="0"/>
              </a:rPr>
              <a:t>14</a:t>
            </a:r>
            <a:r>
              <a:rPr lang="fr-FR" altLang="fr-FR" sz="3200" b="1" baseline="30000" dirty="0" smtClean="0">
                <a:solidFill>
                  <a:srgbClr val="FFFFFF">
                    <a:lumMod val="50000"/>
                  </a:srgbClr>
                </a:solidFill>
                <a:latin typeface="Arial" charset="0"/>
              </a:rPr>
              <a:t>th</a:t>
            </a:r>
            <a:r>
              <a:rPr lang="fr-FR" altLang="fr-FR" sz="3200" b="1" dirty="0" smtClean="0">
                <a:solidFill>
                  <a:srgbClr val="FFFFFF">
                    <a:lumMod val="50000"/>
                  </a:srgbClr>
                </a:solidFill>
                <a:latin typeface="Arial" charset="0"/>
              </a:rPr>
              <a:t> </a:t>
            </a:r>
            <a:r>
              <a:rPr lang="en-US" altLang="fr-FR" sz="3200" b="1" dirty="0" smtClean="0">
                <a:solidFill>
                  <a:srgbClr val="FFFFFF">
                    <a:lumMod val="50000"/>
                  </a:srgbClr>
                </a:solidFill>
                <a:latin typeface="Arial" charset="0"/>
              </a:rPr>
              <a:t>European Magnetic Sensors and Actuators Conference</a:t>
            </a:r>
          </a:p>
          <a:p>
            <a:pPr algn="ctr" defTabSz="914400" fontAlgn="base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fr-FR" sz="3200" b="1" dirty="0" smtClean="0">
                <a:solidFill>
                  <a:srgbClr val="FFFFFF">
                    <a:lumMod val="50000"/>
                  </a:srgbClr>
                </a:solidFill>
                <a:latin typeface="Arial" charset="0"/>
              </a:rPr>
              <a:t>Kosice-Slovakia</a:t>
            </a:r>
            <a:r>
              <a:rPr lang="en-US" altLang="fr-FR" sz="3200" b="1" dirty="0">
                <a:solidFill>
                  <a:srgbClr val="FFFFFF">
                    <a:lumMod val="50000"/>
                  </a:srgbClr>
                </a:solidFill>
                <a:latin typeface="Arial" charset="0"/>
              </a:rPr>
              <a:t>, </a:t>
            </a:r>
            <a:r>
              <a:rPr lang="en-US" altLang="fr-FR" sz="3200" b="1" dirty="0" smtClean="0">
                <a:solidFill>
                  <a:srgbClr val="FFFFFF">
                    <a:lumMod val="50000"/>
                  </a:srgbClr>
                </a:solidFill>
                <a:latin typeface="Arial" charset="0"/>
              </a:rPr>
              <a:t>24-27 June 2018</a:t>
            </a:r>
            <a:endParaRPr lang="en-US" altLang="fr-FR" sz="3200" b="1" dirty="0">
              <a:solidFill>
                <a:srgbClr val="FFFFFF">
                  <a:lumMod val="50000"/>
                </a:srgbClr>
              </a:solidFill>
              <a:latin typeface="Arial" charset="0"/>
            </a:endParaRPr>
          </a:p>
        </p:txBody>
      </p:sp>
      <p:sp>
        <p:nvSpPr>
          <p:cNvPr id="159" name="Espace réservé du texte 7">
            <a:extLst>
              <a:ext uri="{FF2B5EF4-FFF2-40B4-BE49-F238E27FC236}">
                <a16:creationId xmlns:a16="http://schemas.microsoft.com/office/drawing/2014/main" id="{D2FE7DA1-D599-4CCC-BB18-D95C0CBE79E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1175" y="6431651"/>
            <a:ext cx="6829425" cy="1165225"/>
          </a:xfrm>
        </p:spPr>
        <p:txBody>
          <a:bodyPr/>
          <a:lstStyle/>
          <a:p>
            <a:r>
              <a:rPr lang="fr-FR" dirty="0" smtClean="0"/>
              <a:t>Objectives </a:t>
            </a:r>
            <a:endParaRPr lang="fr-FR" dirty="0"/>
          </a:p>
        </p:txBody>
      </p:sp>
      <p:sp>
        <p:nvSpPr>
          <p:cNvPr id="62" name="Espace réservé du texte 8">
            <a:extLst>
              <a:ext uri="{FF2B5EF4-FFF2-40B4-BE49-F238E27FC236}">
                <a16:creationId xmlns:a16="http://schemas.microsoft.com/office/drawing/2014/main" id="{95AABD26-129E-41A8-BF51-D481E8248CF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043273" y="7607717"/>
            <a:ext cx="13695871" cy="3257324"/>
          </a:xfrm>
        </p:spPr>
        <p:txBody>
          <a:bodyPr/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510" dirty="0"/>
              <a:t>Validation of the </a:t>
            </a:r>
            <a:r>
              <a:rPr lang="en-US" sz="3510" dirty="0"/>
              <a:t>probe (loop antenna) used in the Near Field Scan (NFS) assessment of </a:t>
            </a:r>
            <a:r>
              <a:rPr lang="en-US" sz="3510" dirty="0" smtClean="0"/>
              <a:t>electric </a:t>
            </a:r>
            <a:r>
              <a:rPr lang="en-US" sz="3510" dirty="0"/>
              <a:t>vehicles (</a:t>
            </a:r>
            <a:r>
              <a:rPr lang="en-US" sz="3510" dirty="0" smtClean="0"/>
              <a:t>EVs)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510" dirty="0" smtClean="0"/>
              <a:t>characterization of the loop antenna using a Transversal Electromagnetic (TEM) cell :</a:t>
            </a:r>
          </a:p>
          <a:p>
            <a:pPr marL="1545172" lvl="1" indent="-571500" algn="just">
              <a:buFont typeface="Arial" panose="020B0604020202020204" pitchFamily="34" charset="0"/>
              <a:buChar char="•"/>
            </a:pPr>
            <a:r>
              <a:rPr lang="en-US" sz="3510" kern="1200" dirty="0">
                <a:solidFill>
                  <a:srgbClr val="4F575D"/>
                </a:solidFill>
                <a:cs typeface="Arial"/>
              </a:rPr>
              <a:t>determining  the resulting bandwidth</a:t>
            </a:r>
          </a:p>
          <a:p>
            <a:pPr marL="1545172" lvl="1" indent="-571500" algn="just">
              <a:buFont typeface="Arial" panose="020B0604020202020204" pitchFamily="34" charset="0"/>
              <a:buChar char="•"/>
            </a:pPr>
            <a:r>
              <a:rPr lang="en-US" sz="3510" kern="1200" dirty="0">
                <a:solidFill>
                  <a:srgbClr val="4F575D"/>
                </a:solidFill>
                <a:cs typeface="Arial"/>
              </a:rPr>
              <a:t>Validation of the antenna factor (AF)</a:t>
            </a:r>
          </a:p>
        </p:txBody>
      </p:sp>
      <p:sp>
        <p:nvSpPr>
          <p:cNvPr id="69" name="Espace réservé du texte 10">
            <a:extLst>
              <a:ext uri="{FF2B5EF4-FFF2-40B4-BE49-F238E27FC236}">
                <a16:creationId xmlns:a16="http://schemas.microsoft.com/office/drawing/2014/main" id="{9D127627-14CB-47DC-9E9A-13433F623B2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6460908" y="18665450"/>
            <a:ext cx="10641767" cy="706542"/>
          </a:xfrm>
        </p:spPr>
        <p:txBody>
          <a:bodyPr/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dirty="0" smtClean="0"/>
              <a:t>The antenna factor (AF) is defined by:</a:t>
            </a:r>
            <a:endParaRPr lang="en-US" dirty="0"/>
          </a:p>
        </p:txBody>
      </p:sp>
      <p:sp>
        <p:nvSpPr>
          <p:cNvPr id="70" name="Espace réservé du texte 10">
            <a:extLst>
              <a:ext uri="{FF2B5EF4-FFF2-40B4-BE49-F238E27FC236}">
                <a16:creationId xmlns:a16="http://schemas.microsoft.com/office/drawing/2014/main" id="{9D127627-14CB-47DC-9E9A-13433F623B2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7784951" y="23406638"/>
            <a:ext cx="10641767" cy="706542"/>
          </a:xfrm>
        </p:spPr>
        <p:txBody>
          <a:bodyPr/>
          <a:lstStyle/>
          <a:p>
            <a:pPr algn="just"/>
            <a:r>
              <a:rPr lang="en-US" dirty="0" smtClean="0"/>
              <a:t>Where:</a:t>
            </a:r>
            <a:endParaRPr lang="en-US" dirty="0"/>
          </a:p>
        </p:txBody>
      </p:sp>
      <p:sp>
        <p:nvSpPr>
          <p:cNvPr id="71" name="Text Box 855"/>
          <p:cNvSpPr txBox="1">
            <a:spLocks noChangeArrowheads="1"/>
          </p:cNvSpPr>
          <p:nvPr/>
        </p:nvSpPr>
        <p:spPr bwMode="auto">
          <a:xfrm>
            <a:off x="17849648" y="24004381"/>
            <a:ext cx="12572811" cy="2842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mc="http://schemas.openxmlformats.org/markup-compatibility/2006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xmlns:mc="http://schemas.openxmlformats.org/markup-compatibility/2006" w="101600" algn="ctr">
                <a:solidFill>
                  <a:srgbClr val="A9CB3D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mc="http://schemas.openxmlformats.org/markup-compatibility/2006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346059" tIns="36000" rIns="346059" bIns="36000">
            <a:spAutoFit/>
          </a:bodyPr>
          <a:lstStyle>
            <a:lvl1pPr marL="571500" indent="-571500" algn="l">
              <a:spcBef>
                <a:spcPct val="20000"/>
              </a:spcBef>
              <a:buChar char="•"/>
              <a:defRPr sz="14600">
                <a:solidFill>
                  <a:schemeClr val="tx1"/>
                </a:solidFill>
                <a:latin typeface="Arial" charset="0"/>
              </a:defRPr>
            </a:lvl1pPr>
            <a:lvl2pPr marL="3394075" indent="-1304925" algn="l">
              <a:spcBef>
                <a:spcPct val="20000"/>
              </a:spcBef>
              <a:buChar char="–"/>
              <a:defRPr sz="12800">
                <a:solidFill>
                  <a:schemeClr val="tx1"/>
                </a:solidFill>
                <a:latin typeface="Arial" charset="0"/>
              </a:defRPr>
            </a:lvl2pPr>
            <a:lvl3pPr marL="5221288" indent="-1044575" algn="l">
              <a:spcBef>
                <a:spcPct val="20000"/>
              </a:spcBef>
              <a:buChar char="•"/>
              <a:defRPr sz="11000">
                <a:solidFill>
                  <a:schemeClr val="tx1"/>
                </a:solidFill>
                <a:latin typeface="Arial" charset="0"/>
              </a:defRPr>
            </a:lvl3pPr>
            <a:lvl4pPr marL="7308850" indent="-1044575" algn="l">
              <a:spcBef>
                <a:spcPct val="20000"/>
              </a:spcBef>
              <a:buChar char="–"/>
              <a:defRPr sz="9100">
                <a:solidFill>
                  <a:schemeClr val="tx1"/>
                </a:solidFill>
                <a:latin typeface="Arial" charset="0"/>
              </a:defRPr>
            </a:lvl4pPr>
            <a:lvl5pPr marL="9396413" indent="-1044575" algn="l">
              <a:spcBef>
                <a:spcPct val="20000"/>
              </a:spcBef>
              <a:buChar char="»"/>
              <a:defRPr sz="9100">
                <a:solidFill>
                  <a:schemeClr val="tx1"/>
                </a:solidFill>
                <a:latin typeface="Arial" charset="0"/>
              </a:defRPr>
            </a:lvl5pPr>
            <a:lvl6pPr marL="9853613" indent="-10445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Arial" charset="0"/>
              </a:defRPr>
            </a:lvl6pPr>
            <a:lvl7pPr marL="10310813" indent="-10445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Arial" charset="0"/>
              </a:defRPr>
            </a:lvl7pPr>
            <a:lvl8pPr marL="10768013" indent="-10445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Arial" charset="0"/>
              </a:defRPr>
            </a:lvl8pPr>
            <a:lvl9pPr marL="11225213" indent="-10445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just">
              <a:spcBef>
                <a:spcPct val="0"/>
              </a:spcBef>
              <a:buNone/>
            </a:pPr>
            <a:r>
              <a:rPr lang="en-US" altLang="fr-FR" sz="3514" dirty="0">
                <a:solidFill>
                  <a:srgbClr val="4F575D"/>
                </a:solidFill>
                <a:latin typeface="+mn-lt"/>
                <a:cs typeface="Arial"/>
              </a:rPr>
              <a:t>Pin: input power from the VNA </a:t>
            </a:r>
          </a:p>
          <a:p>
            <a:pPr marL="0" indent="0" algn="just">
              <a:spcBef>
                <a:spcPct val="0"/>
              </a:spcBef>
              <a:buNone/>
            </a:pPr>
            <a:r>
              <a:rPr lang="en-US" altLang="fr-FR" sz="3514" dirty="0">
                <a:solidFill>
                  <a:srgbClr val="4F575D"/>
                </a:solidFill>
                <a:latin typeface="+mn-lt"/>
                <a:cs typeface="Arial"/>
              </a:rPr>
              <a:t>Z</a:t>
            </a:r>
            <a:r>
              <a:rPr lang="en-US" altLang="fr-FR" sz="2400" dirty="0">
                <a:solidFill>
                  <a:srgbClr val="4F575D"/>
                </a:solidFill>
                <a:latin typeface="+mn-lt"/>
                <a:cs typeface="Arial"/>
              </a:rPr>
              <a:t>0</a:t>
            </a:r>
            <a:r>
              <a:rPr lang="en-US" altLang="fr-FR" sz="3514" dirty="0">
                <a:solidFill>
                  <a:srgbClr val="4F575D"/>
                </a:solidFill>
                <a:latin typeface="+mn-lt"/>
                <a:cs typeface="Arial"/>
              </a:rPr>
              <a:t> :  is the characteristic impedance of the TEM cell in ohms</a:t>
            </a:r>
          </a:p>
          <a:p>
            <a:pPr marL="0" indent="0" algn="just">
              <a:spcBef>
                <a:spcPct val="0"/>
              </a:spcBef>
              <a:buNone/>
            </a:pPr>
            <a:r>
              <a:rPr lang="en-US" altLang="fr-FR" sz="3514" dirty="0">
                <a:solidFill>
                  <a:srgbClr val="4F575D"/>
                </a:solidFill>
                <a:latin typeface="+mn-lt"/>
                <a:cs typeface="Arial"/>
              </a:rPr>
              <a:t>h : height of TEM cell </a:t>
            </a:r>
          </a:p>
          <a:p>
            <a:pPr marL="0" indent="0" algn="just">
              <a:spcBef>
                <a:spcPct val="0"/>
              </a:spcBef>
              <a:buNone/>
            </a:pPr>
            <a:r>
              <a:rPr lang="en-US" altLang="fr-FR" sz="3514" dirty="0">
                <a:solidFill>
                  <a:srgbClr val="4F575D"/>
                </a:solidFill>
                <a:latin typeface="+mn-lt"/>
                <a:cs typeface="Arial"/>
              </a:rPr>
              <a:t>Pout: measured output power of the antenna loop </a:t>
            </a:r>
          </a:p>
          <a:p>
            <a:pPr marL="0" indent="0" algn="just">
              <a:spcBef>
                <a:spcPct val="0"/>
              </a:spcBef>
              <a:buNone/>
            </a:pPr>
            <a:r>
              <a:rPr lang="en-US" sz="3514" dirty="0">
                <a:solidFill>
                  <a:srgbClr val="4F575D"/>
                </a:solidFill>
                <a:latin typeface="+mn-lt"/>
                <a:cs typeface="Arial"/>
              </a:rPr>
              <a:t>S21: </a:t>
            </a:r>
            <a:r>
              <a:rPr lang="en-US" altLang="fr-FR" sz="3514" dirty="0">
                <a:solidFill>
                  <a:srgbClr val="4F575D"/>
                </a:solidFill>
                <a:latin typeface="+mn-lt"/>
                <a:cs typeface="Arial"/>
              </a:rPr>
              <a:t>measured transmission coefficient</a:t>
            </a:r>
          </a:p>
        </p:txBody>
      </p:sp>
      <p:sp>
        <p:nvSpPr>
          <p:cNvPr id="72" name="Espace réservé du texte 10">
            <a:extLst>
              <a:ext uri="{FF2B5EF4-FFF2-40B4-BE49-F238E27FC236}">
                <a16:creationId xmlns:a16="http://schemas.microsoft.com/office/drawing/2014/main" id="{9D127627-14CB-47DC-9E9A-13433F623B2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7301628" y="27069665"/>
            <a:ext cx="10641767" cy="706542"/>
          </a:xfrm>
        </p:spPr>
        <p:txBody>
          <a:bodyPr/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dirty="0" smtClean="0"/>
              <a:t>The theoretical </a:t>
            </a:r>
            <a:r>
              <a:rPr lang="en-US" dirty="0"/>
              <a:t>c</a:t>
            </a:r>
            <a:r>
              <a:rPr lang="en-US" dirty="0" smtClean="0"/>
              <a:t>alculation of the AF is given by</a:t>
            </a:r>
            <a:endParaRPr lang="en-US" dirty="0"/>
          </a:p>
        </p:txBody>
      </p:sp>
      <p:sp>
        <p:nvSpPr>
          <p:cNvPr id="73" name="Espace réservé du texte 10">
            <a:extLst>
              <a:ext uri="{FF2B5EF4-FFF2-40B4-BE49-F238E27FC236}">
                <a16:creationId xmlns:a16="http://schemas.microsoft.com/office/drawing/2014/main" id="{9D127627-14CB-47DC-9E9A-13433F623B2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6533027" y="21085115"/>
            <a:ext cx="10641767" cy="706542"/>
          </a:xfrm>
        </p:spPr>
        <p:txBody>
          <a:bodyPr/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dirty="0" smtClean="0"/>
              <a:t>Using measurements in the TEM cell, the AF be calculated by: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 Box 855"/>
              <p:cNvSpPr txBox="1">
                <a:spLocks noChangeArrowheads="1"/>
              </p:cNvSpPr>
              <p:nvPr/>
            </p:nvSpPr>
            <p:spPr bwMode="auto">
              <a:xfrm>
                <a:off x="23950547" y="18551883"/>
                <a:ext cx="3535954" cy="951855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  <a:extLst>
                <a:ext uri="{909E8E84-426E-40dd-AFC4-6F175D3DCCD1}">
                  <a14:hiddenFill xmlns="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="" w="101600" algn="ctr">
                    <a:solidFill>
                      <a:srgbClr val="A9CB3D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346059" tIns="36000" rIns="346059" bIns="36000">
                <a:spAutoFit/>
              </a:bodyPr>
              <a:lstStyle>
                <a:lvl1pPr marL="571500" indent="-571500" algn="l">
                  <a:spcBef>
                    <a:spcPct val="20000"/>
                  </a:spcBef>
                  <a:buChar char="•"/>
                  <a:defRPr sz="14600">
                    <a:solidFill>
                      <a:schemeClr val="tx1"/>
                    </a:solidFill>
                    <a:latin typeface="Arial" charset="0"/>
                  </a:defRPr>
                </a:lvl1pPr>
                <a:lvl2pPr marL="3394075" indent="-1304925" algn="l">
                  <a:spcBef>
                    <a:spcPct val="20000"/>
                  </a:spcBef>
                  <a:buChar char="–"/>
                  <a:defRPr sz="12800">
                    <a:solidFill>
                      <a:schemeClr val="tx1"/>
                    </a:solidFill>
                    <a:latin typeface="Arial" charset="0"/>
                  </a:defRPr>
                </a:lvl2pPr>
                <a:lvl3pPr marL="5221288" indent="-1044575" algn="l">
                  <a:spcBef>
                    <a:spcPct val="20000"/>
                  </a:spcBef>
                  <a:buChar char="•"/>
                  <a:defRPr sz="11000">
                    <a:solidFill>
                      <a:schemeClr val="tx1"/>
                    </a:solidFill>
                    <a:latin typeface="Arial" charset="0"/>
                  </a:defRPr>
                </a:lvl3pPr>
                <a:lvl4pPr marL="7308850" indent="-1044575" algn="l">
                  <a:spcBef>
                    <a:spcPct val="20000"/>
                  </a:spcBef>
                  <a:buChar char="–"/>
                  <a:defRPr sz="9100">
                    <a:solidFill>
                      <a:schemeClr val="tx1"/>
                    </a:solidFill>
                    <a:latin typeface="Arial" charset="0"/>
                  </a:defRPr>
                </a:lvl4pPr>
                <a:lvl5pPr marL="9396413" indent="-1044575" algn="l">
                  <a:spcBef>
                    <a:spcPct val="20000"/>
                  </a:spcBef>
                  <a:buChar char="»"/>
                  <a:defRPr sz="9100">
                    <a:solidFill>
                      <a:schemeClr val="tx1"/>
                    </a:solidFill>
                    <a:latin typeface="Arial" charset="0"/>
                  </a:defRPr>
                </a:lvl5pPr>
                <a:lvl6pPr marL="9853613" indent="-104457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100">
                    <a:solidFill>
                      <a:schemeClr val="tx1"/>
                    </a:solidFill>
                    <a:latin typeface="Arial" charset="0"/>
                  </a:defRPr>
                </a:lvl6pPr>
                <a:lvl7pPr marL="10310813" indent="-104457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100">
                    <a:solidFill>
                      <a:schemeClr val="tx1"/>
                    </a:solidFill>
                    <a:latin typeface="Arial" charset="0"/>
                  </a:defRPr>
                </a:lvl7pPr>
                <a:lvl8pPr marL="10768013" indent="-104457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100">
                    <a:solidFill>
                      <a:schemeClr val="tx1"/>
                    </a:solidFill>
                    <a:latin typeface="Arial" charset="0"/>
                  </a:defRPr>
                </a:lvl8pPr>
                <a:lvl9pPr marL="11225213" indent="-104457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1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𝑨𝑭</m:t>
                      </m:r>
                      <m:r>
                        <a:rPr kumimoji="0" lang="en-US" sz="2800" b="1" i="1" u="none" strike="noStrike" kern="0" cap="none" spc="0" normalizeH="0" baseline="-25000" noProof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0" lang="en-US" sz="28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en-US" sz="28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28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sz="28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𝑯</m:t>
                              </m:r>
                            </m:e>
                            <m:sub>
                              <m:r>
                                <a:rPr kumimoji="0" lang="en-US" sz="28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𝑻𝑬𝑴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kumimoji="0" lang="en-US" sz="28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sz="28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kumimoji="0" lang="en-US" sz="28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𝒐𝒖𝒕</m:t>
                              </m:r>
                              <m:r>
                                <a:rPr kumimoji="0" lang="en-US" sz="28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kumimoji="0" lang="en-US" altLang="fr-FR" sz="2800" b="1" i="0" u="sng" strike="noStrike" kern="0" cap="none" spc="0" normalizeH="0" baseline="0" noProof="0" dirty="0" smtClean="0">
                  <a:ln>
                    <a:noFill/>
                  </a:ln>
                  <a:solidFill>
                    <a:schemeClr val="tx2">
                      <a:lumMod val="60000"/>
                      <a:lumOff val="40000"/>
                    </a:schemeClr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</mc:Choice>
        <mc:Fallback xmlns="">
          <p:sp>
            <p:nvSpPr>
              <p:cNvPr id="74" name="Text Box 8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950547" y="18551883"/>
                <a:ext cx="3535954" cy="95185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01600" algn="ctr">
                    <a:solidFill>
                      <a:srgbClr val="A9CB3D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Espace réservé du texte 10">
            <a:extLst>
              <a:ext uri="{FF2B5EF4-FFF2-40B4-BE49-F238E27FC236}">
                <a16:creationId xmlns:a16="http://schemas.microsoft.com/office/drawing/2014/main" id="{9D127627-14CB-47DC-9E9A-13433F623B2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7326007" y="19441177"/>
            <a:ext cx="10641767" cy="706542"/>
          </a:xfrm>
        </p:spPr>
        <p:txBody>
          <a:bodyPr/>
          <a:lstStyle/>
          <a:p>
            <a:pPr algn="just"/>
            <a:r>
              <a:rPr lang="en-US" dirty="0" smtClean="0"/>
              <a:t>Where:</a:t>
            </a:r>
            <a:endParaRPr lang="en-US" dirty="0"/>
          </a:p>
        </p:txBody>
      </p:sp>
      <p:sp>
        <p:nvSpPr>
          <p:cNvPr id="76" name="Text Box 855"/>
          <p:cNvSpPr txBox="1">
            <a:spLocks noChangeArrowheads="1"/>
          </p:cNvSpPr>
          <p:nvPr/>
        </p:nvSpPr>
        <p:spPr bwMode="auto">
          <a:xfrm>
            <a:off x="18655625" y="19713584"/>
            <a:ext cx="12572811" cy="1180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mc="http://schemas.openxmlformats.org/markup-compatibility/2006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xmlns:mc="http://schemas.openxmlformats.org/markup-compatibility/2006" w="101600" algn="ctr">
                <a:solidFill>
                  <a:srgbClr val="A9CB3D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mc="http://schemas.openxmlformats.org/markup-compatibility/2006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346059" tIns="36000" rIns="346059" bIns="36000">
            <a:spAutoFit/>
          </a:bodyPr>
          <a:lstStyle>
            <a:lvl1pPr marL="571500" indent="-571500" algn="l">
              <a:spcBef>
                <a:spcPct val="20000"/>
              </a:spcBef>
              <a:buChar char="•"/>
              <a:defRPr sz="14600">
                <a:solidFill>
                  <a:schemeClr val="tx1"/>
                </a:solidFill>
                <a:latin typeface="Arial" charset="0"/>
              </a:defRPr>
            </a:lvl1pPr>
            <a:lvl2pPr marL="3394075" indent="-1304925" algn="l">
              <a:spcBef>
                <a:spcPct val="20000"/>
              </a:spcBef>
              <a:buChar char="–"/>
              <a:defRPr sz="12800">
                <a:solidFill>
                  <a:schemeClr val="tx1"/>
                </a:solidFill>
                <a:latin typeface="Arial" charset="0"/>
              </a:defRPr>
            </a:lvl2pPr>
            <a:lvl3pPr marL="5221288" indent="-1044575" algn="l">
              <a:spcBef>
                <a:spcPct val="20000"/>
              </a:spcBef>
              <a:buChar char="•"/>
              <a:defRPr sz="11000">
                <a:solidFill>
                  <a:schemeClr val="tx1"/>
                </a:solidFill>
                <a:latin typeface="Arial" charset="0"/>
              </a:defRPr>
            </a:lvl3pPr>
            <a:lvl4pPr marL="7308850" indent="-1044575" algn="l">
              <a:spcBef>
                <a:spcPct val="20000"/>
              </a:spcBef>
              <a:buChar char="–"/>
              <a:defRPr sz="9100">
                <a:solidFill>
                  <a:schemeClr val="tx1"/>
                </a:solidFill>
                <a:latin typeface="Arial" charset="0"/>
              </a:defRPr>
            </a:lvl4pPr>
            <a:lvl5pPr marL="9396413" indent="-1044575" algn="l">
              <a:spcBef>
                <a:spcPct val="20000"/>
              </a:spcBef>
              <a:buChar char="»"/>
              <a:defRPr sz="9100">
                <a:solidFill>
                  <a:schemeClr val="tx1"/>
                </a:solidFill>
                <a:latin typeface="Arial" charset="0"/>
              </a:defRPr>
            </a:lvl5pPr>
            <a:lvl6pPr marL="9853613" indent="-10445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Arial" charset="0"/>
              </a:defRPr>
            </a:lvl6pPr>
            <a:lvl7pPr marL="10310813" indent="-10445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Arial" charset="0"/>
              </a:defRPr>
            </a:lvl7pPr>
            <a:lvl8pPr marL="10768013" indent="-10445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Arial" charset="0"/>
              </a:defRPr>
            </a:lvl8pPr>
            <a:lvl9pPr marL="11225213" indent="-10445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just">
              <a:spcBef>
                <a:spcPct val="0"/>
              </a:spcBef>
              <a:buNone/>
            </a:pPr>
            <a:r>
              <a:rPr lang="en-US" altLang="fr-FR" sz="3514" dirty="0" err="1">
                <a:solidFill>
                  <a:srgbClr val="4F575D"/>
                </a:solidFill>
                <a:latin typeface="+mn-lt"/>
                <a:cs typeface="Arial"/>
              </a:rPr>
              <a:t>H</a:t>
            </a:r>
            <a:r>
              <a:rPr lang="en-US" altLang="fr-FR" sz="2400" dirty="0" err="1">
                <a:solidFill>
                  <a:srgbClr val="4F575D"/>
                </a:solidFill>
                <a:latin typeface="+mn-lt"/>
                <a:cs typeface="Arial"/>
              </a:rPr>
              <a:t>TEM</a:t>
            </a:r>
            <a:r>
              <a:rPr lang="en-US" altLang="fr-FR" sz="3514" dirty="0">
                <a:solidFill>
                  <a:srgbClr val="4F575D"/>
                </a:solidFill>
                <a:latin typeface="+mn-lt"/>
                <a:cs typeface="Arial"/>
              </a:rPr>
              <a:t>: magnetic field </a:t>
            </a:r>
          </a:p>
          <a:p>
            <a:pPr marL="0" indent="0" algn="just">
              <a:spcBef>
                <a:spcPct val="0"/>
              </a:spcBef>
              <a:buNone/>
            </a:pPr>
            <a:r>
              <a:rPr lang="en-US" altLang="fr-FR" sz="3514" dirty="0" err="1">
                <a:solidFill>
                  <a:srgbClr val="4F575D"/>
                </a:solidFill>
                <a:latin typeface="+mn-lt"/>
                <a:cs typeface="Arial"/>
              </a:rPr>
              <a:t>V</a:t>
            </a:r>
            <a:r>
              <a:rPr lang="en-US" altLang="fr-FR" sz="2800" dirty="0" err="1">
                <a:solidFill>
                  <a:srgbClr val="4F575D"/>
                </a:solidFill>
                <a:latin typeface="+mn-lt"/>
                <a:cs typeface="Arial"/>
              </a:rPr>
              <a:t>out</a:t>
            </a:r>
            <a:r>
              <a:rPr lang="en-US" altLang="fr-FR" sz="3514" dirty="0">
                <a:solidFill>
                  <a:srgbClr val="4F575D"/>
                </a:solidFill>
                <a:latin typeface="+mn-lt"/>
                <a:cs typeface="Arial"/>
              </a:rPr>
              <a:t> : output voltage of the loop </a:t>
            </a:r>
          </a:p>
        </p:txBody>
      </p:sp>
      <p:sp>
        <p:nvSpPr>
          <p:cNvPr id="77" name="Text Box 855"/>
          <p:cNvSpPr txBox="1">
            <a:spLocks noChangeArrowheads="1"/>
          </p:cNvSpPr>
          <p:nvPr/>
        </p:nvSpPr>
        <p:spPr bwMode="auto">
          <a:xfrm>
            <a:off x="17756315" y="29011254"/>
            <a:ext cx="12572811" cy="689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mc="http://schemas.openxmlformats.org/markup-compatibility/2006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xmlns:mc="http://schemas.openxmlformats.org/markup-compatibility/2006" w="101600" algn="ctr">
                <a:solidFill>
                  <a:srgbClr val="A9CB3D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mc="http://schemas.openxmlformats.org/markup-compatibility/2006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346059" tIns="36000" rIns="346059" bIns="36000">
            <a:spAutoFit/>
          </a:bodyPr>
          <a:lstStyle>
            <a:lvl1pPr marL="571500" indent="-571500" algn="l">
              <a:spcBef>
                <a:spcPct val="20000"/>
              </a:spcBef>
              <a:buChar char="•"/>
              <a:defRPr sz="14600">
                <a:solidFill>
                  <a:schemeClr val="tx1"/>
                </a:solidFill>
                <a:latin typeface="Arial" charset="0"/>
              </a:defRPr>
            </a:lvl1pPr>
            <a:lvl2pPr marL="3394075" indent="-1304925" algn="l">
              <a:spcBef>
                <a:spcPct val="20000"/>
              </a:spcBef>
              <a:buChar char="–"/>
              <a:defRPr sz="12800">
                <a:solidFill>
                  <a:schemeClr val="tx1"/>
                </a:solidFill>
                <a:latin typeface="Arial" charset="0"/>
              </a:defRPr>
            </a:lvl2pPr>
            <a:lvl3pPr marL="5221288" indent="-1044575" algn="l">
              <a:spcBef>
                <a:spcPct val="20000"/>
              </a:spcBef>
              <a:buChar char="•"/>
              <a:defRPr sz="11000">
                <a:solidFill>
                  <a:schemeClr val="tx1"/>
                </a:solidFill>
                <a:latin typeface="Arial" charset="0"/>
              </a:defRPr>
            </a:lvl3pPr>
            <a:lvl4pPr marL="7308850" indent="-1044575" algn="l">
              <a:spcBef>
                <a:spcPct val="20000"/>
              </a:spcBef>
              <a:buChar char="–"/>
              <a:defRPr sz="9100">
                <a:solidFill>
                  <a:schemeClr val="tx1"/>
                </a:solidFill>
                <a:latin typeface="Arial" charset="0"/>
              </a:defRPr>
            </a:lvl4pPr>
            <a:lvl5pPr marL="9396413" indent="-1044575" algn="l">
              <a:spcBef>
                <a:spcPct val="20000"/>
              </a:spcBef>
              <a:buChar char="»"/>
              <a:defRPr sz="9100">
                <a:solidFill>
                  <a:schemeClr val="tx1"/>
                </a:solidFill>
                <a:latin typeface="Arial" charset="0"/>
              </a:defRPr>
            </a:lvl5pPr>
            <a:lvl6pPr marL="9853613" indent="-10445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Arial" charset="0"/>
              </a:defRPr>
            </a:lvl6pPr>
            <a:lvl7pPr marL="10310813" indent="-10445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Arial" charset="0"/>
              </a:defRPr>
            </a:lvl7pPr>
            <a:lvl8pPr marL="10768013" indent="-10445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Arial" charset="0"/>
              </a:defRPr>
            </a:lvl8pPr>
            <a:lvl9pPr marL="11225213" indent="-10445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1545172" lvl="1" indent="-57150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fr-FR" sz="3510" dirty="0">
                <a:solidFill>
                  <a:srgbClr val="4F575D"/>
                </a:solidFill>
                <a:latin typeface="+mn-lt"/>
                <a:cs typeface="Arial"/>
              </a:rPr>
              <a:t>F the frequency and µ0 the permeability</a:t>
            </a:r>
          </a:p>
        </p:txBody>
      </p:sp>
      <p:sp>
        <p:nvSpPr>
          <p:cNvPr id="78" name="Espace réservé du texte 10">
            <a:extLst>
              <a:ext uri="{FF2B5EF4-FFF2-40B4-BE49-F238E27FC236}">
                <a16:creationId xmlns:a16="http://schemas.microsoft.com/office/drawing/2014/main" id="{9D127627-14CB-47DC-9E9A-13433F623B2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8192397" y="28436101"/>
            <a:ext cx="3709547" cy="367442"/>
          </a:xfrm>
        </p:spPr>
        <p:txBody>
          <a:bodyPr/>
          <a:lstStyle/>
          <a:p>
            <a:pPr algn="just"/>
            <a:r>
              <a:rPr lang="en-US" dirty="0" smtClean="0"/>
              <a:t>Where:</a:t>
            </a:r>
            <a:endParaRPr lang="en-US" dirty="0"/>
          </a:p>
        </p:txBody>
      </p:sp>
      <p:sp>
        <p:nvSpPr>
          <p:cNvPr id="79" name="Espace réservé du texte 16">
            <a:extLst>
              <a:ext uri="{FF2B5EF4-FFF2-40B4-BE49-F238E27FC236}">
                <a16:creationId xmlns:a16="http://schemas.microsoft.com/office/drawing/2014/main" id="{356C2A3B-C0D0-4F55-A07E-D9EF9FC9003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781892" y="36950151"/>
            <a:ext cx="14252652" cy="3215186"/>
          </a:xfrm>
        </p:spPr>
        <p:txBody>
          <a:bodyPr/>
          <a:lstStyle/>
          <a:p>
            <a:r>
              <a:rPr lang="en-US" dirty="0" smtClean="0"/>
              <a:t>Validation of the measurement method of the antenna </a:t>
            </a:r>
            <a:r>
              <a:rPr lang="en-US" dirty="0"/>
              <a:t>factor (AF</a:t>
            </a:r>
            <a:r>
              <a:rPr lang="en-US" dirty="0" smtClean="0"/>
              <a:t>)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The measured antenna </a:t>
            </a:r>
            <a:r>
              <a:rPr lang="en-US" dirty="0"/>
              <a:t>factor (AF) </a:t>
            </a:r>
            <a:r>
              <a:rPr lang="en-US" dirty="0" smtClean="0"/>
              <a:t>depends on the position of loop with respect to the orientation of the electromagnetic field inside the TEM cell</a:t>
            </a:r>
            <a:endParaRPr lang="fr-FR" dirty="0"/>
          </a:p>
        </p:txBody>
      </p:sp>
      <p:sp>
        <p:nvSpPr>
          <p:cNvPr id="4" name="TextBox 3"/>
          <p:cNvSpPr txBox="1"/>
          <p:nvPr/>
        </p:nvSpPr>
        <p:spPr>
          <a:xfrm>
            <a:off x="20055531" y="11025398"/>
            <a:ext cx="34525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 CELL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0795097" y="11433956"/>
            <a:ext cx="10821" cy="64238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781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4823</TotalTime>
  <Words>537</Words>
  <Application>Microsoft Office PowerPoint</Application>
  <PresentationFormat>Custom</PresentationFormat>
  <Paragraphs>67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Cambria Math</vt:lpstr>
      <vt:lpstr>Source Sans Pro</vt:lpstr>
      <vt:lpstr>Symbol</vt:lpstr>
      <vt:lpstr>Times New Roman</vt:lpstr>
      <vt:lpstr>1_Office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21_045_AgentMajeur_G2Elab_Chartegraphique 2</dc:title>
  <dc:creator>Mathilde Debrieux</dc:creator>
  <cp:lastModifiedBy>wi10</cp:lastModifiedBy>
  <cp:revision>82</cp:revision>
  <dcterms:created xsi:type="dcterms:W3CDTF">2022-01-10T14:06:47Z</dcterms:created>
  <dcterms:modified xsi:type="dcterms:W3CDTF">2024-06-01T19:03:25Z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2022-01-10T00:00:00Z</vt:filetime>
  </property>
  <property fmtid="{D5CDD505-2E9C-101B-9397-08002B2CF9AE}" pid="3" name="Creator">
    <vt:lpwstr>Adobe Illustrator 26.0 (Macintosh)</vt:lpwstr>
  </property>
  <property fmtid="{D5CDD505-2E9C-101B-9397-08002B2CF9AE}" pid="4" name="LastSaved">
    <vt:filetime>2022-01-10T00:00:00Z</vt:filetime>
  </property>
</Properties>
</file>